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1"/>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424" r:id="rId19"/>
    <p:sldId id="428" r:id="rId20"/>
    <p:sldId id="429" r:id="rId21"/>
    <p:sldId id="430" r:id="rId22"/>
    <p:sldId id="431" r:id="rId23"/>
    <p:sldId id="432" r:id="rId24"/>
    <p:sldId id="433" r:id="rId25"/>
    <p:sldId id="434" r:id="rId26"/>
    <p:sldId id="435" r:id="rId27"/>
    <p:sldId id="436" r:id="rId28"/>
    <p:sldId id="437" r:id="rId29"/>
    <p:sldId id="438" r:id="rId30"/>
    <p:sldId id="439" r:id="rId31"/>
    <p:sldId id="440" r:id="rId32"/>
    <p:sldId id="441" r:id="rId33"/>
    <p:sldId id="442" r:id="rId34"/>
    <p:sldId id="426" r:id="rId35"/>
    <p:sldId id="282" r:id="rId36"/>
    <p:sldId id="399" r:id="rId37"/>
    <p:sldId id="397" r:id="rId38"/>
    <p:sldId id="283" r:id="rId39"/>
    <p:sldId id="284" r:id="rId40"/>
    <p:sldId id="286" r:id="rId41"/>
    <p:sldId id="287" r:id="rId42"/>
    <p:sldId id="396" r:id="rId43"/>
    <p:sldId id="288" r:id="rId44"/>
    <p:sldId id="289" r:id="rId45"/>
    <p:sldId id="290" r:id="rId46"/>
    <p:sldId id="291" r:id="rId47"/>
    <p:sldId id="292" r:id="rId48"/>
    <p:sldId id="295" r:id="rId49"/>
    <p:sldId id="296" r:id="rId50"/>
    <p:sldId id="394" r:id="rId51"/>
    <p:sldId id="395" r:id="rId52"/>
    <p:sldId id="297" r:id="rId53"/>
    <p:sldId id="398" r:id="rId54"/>
    <p:sldId id="298" r:id="rId55"/>
    <p:sldId id="299" r:id="rId56"/>
    <p:sldId id="300" r:id="rId57"/>
    <p:sldId id="444" r:id="rId58"/>
    <p:sldId id="507" r:id="rId59"/>
    <p:sldId id="508" r:id="rId60"/>
    <p:sldId id="509" r:id="rId61"/>
    <p:sldId id="510" r:id="rId62"/>
    <p:sldId id="511" r:id="rId63"/>
    <p:sldId id="512" r:id="rId64"/>
    <p:sldId id="513" r:id="rId65"/>
    <p:sldId id="514" r:id="rId66"/>
    <p:sldId id="515" r:id="rId67"/>
    <p:sldId id="516" r:id="rId68"/>
    <p:sldId id="518" r:id="rId69"/>
    <p:sldId id="517" r:id="rId70"/>
    <p:sldId id="519" r:id="rId71"/>
    <p:sldId id="520" r:id="rId72"/>
    <p:sldId id="473" r:id="rId73"/>
    <p:sldId id="474" r:id="rId74"/>
    <p:sldId id="475" r:id="rId75"/>
    <p:sldId id="476" r:id="rId76"/>
    <p:sldId id="477" r:id="rId77"/>
    <p:sldId id="478" r:id="rId78"/>
    <p:sldId id="479" r:id="rId79"/>
    <p:sldId id="480" r:id="rId80"/>
    <p:sldId id="481" r:id="rId81"/>
    <p:sldId id="482" r:id="rId82"/>
    <p:sldId id="483" r:id="rId83"/>
    <p:sldId id="484" r:id="rId84"/>
    <p:sldId id="485" r:id="rId85"/>
    <p:sldId id="486" r:id="rId86"/>
    <p:sldId id="487" r:id="rId87"/>
    <p:sldId id="488" r:id="rId88"/>
    <p:sldId id="495" r:id="rId89"/>
    <p:sldId id="496" r:id="rId90"/>
    <p:sldId id="497" r:id="rId91"/>
    <p:sldId id="498" r:id="rId92"/>
    <p:sldId id="499" r:id="rId93"/>
    <p:sldId id="500" r:id="rId94"/>
    <p:sldId id="501" r:id="rId95"/>
    <p:sldId id="502" r:id="rId96"/>
    <p:sldId id="503" r:id="rId97"/>
    <p:sldId id="504" r:id="rId98"/>
    <p:sldId id="505" r:id="rId99"/>
    <p:sldId id="506" r:id="rId100"/>
    <p:sldId id="443" r:id="rId101"/>
    <p:sldId id="301" r:id="rId102"/>
    <p:sldId id="403" r:id="rId103"/>
    <p:sldId id="404" r:id="rId104"/>
    <p:sldId id="405" r:id="rId105"/>
    <p:sldId id="406" r:id="rId106"/>
    <p:sldId id="407" r:id="rId107"/>
    <p:sldId id="408" r:id="rId108"/>
    <p:sldId id="409" r:id="rId109"/>
    <p:sldId id="410" r:id="rId110"/>
    <p:sldId id="411" r:id="rId111"/>
    <p:sldId id="412" r:id="rId112"/>
    <p:sldId id="413" r:id="rId113"/>
    <p:sldId id="421" r:id="rId114"/>
    <p:sldId id="422" r:id="rId115"/>
    <p:sldId id="423" r:id="rId116"/>
    <p:sldId id="451" r:id="rId117"/>
    <p:sldId id="458" r:id="rId118"/>
    <p:sldId id="447" r:id="rId119"/>
    <p:sldId id="445" r:id="rId120"/>
    <p:sldId id="450" r:id="rId121"/>
    <p:sldId id="446" r:id="rId122"/>
    <p:sldId id="448" r:id="rId123"/>
    <p:sldId id="449" r:id="rId124"/>
    <p:sldId id="521" r:id="rId125"/>
    <p:sldId id="414" r:id="rId126"/>
    <p:sldId id="415" r:id="rId127"/>
    <p:sldId id="416" r:id="rId128"/>
    <p:sldId id="417" r:id="rId129"/>
    <p:sldId id="418" r:id="rId130"/>
    <p:sldId id="419" r:id="rId131"/>
    <p:sldId id="420" r:id="rId132"/>
    <p:sldId id="371" r:id="rId133"/>
    <p:sldId id="372" r:id="rId134"/>
    <p:sldId id="343" r:id="rId135"/>
    <p:sldId id="522" r:id="rId136"/>
    <p:sldId id="523" r:id="rId137"/>
    <p:sldId id="524" r:id="rId138"/>
    <p:sldId id="525" r:id="rId139"/>
    <p:sldId id="319" r:id="rId1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2" roundtripDataSignature="AMtx7mjQ5oXwnz0zCV4oiPXyK9imEb6E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36"/>
          <p:cNvPicPr preferRelativeResize="0"/>
          <p:nvPr/>
        </p:nvPicPr>
        <p:blipFill rotWithShape="1">
          <a:blip r:embed="rId2">
            <a:alphaModFix/>
          </a:blip>
          <a:srcRect/>
          <a:stretch/>
        </p:blipFill>
        <p:spPr>
          <a:xfrm>
            <a:off x="5215750" y="66825"/>
            <a:ext cx="3707030"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1846" y="870109"/>
            <a:ext cx="8160306" cy="59831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49B0C90-9541-4B2C-84A9-DC226DA5BD85}" type="datetime1">
              <a:rPr lang="en-US" smtClean="0"/>
              <a:t>9/18/2024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a:t>
            </a:fld>
            <a:endParaRPr lang="en-IN" dirty="0"/>
          </a:p>
        </p:txBody>
      </p:sp>
    </p:spTree>
    <p:extLst>
      <p:ext uri="{BB962C8B-B14F-4D97-AF65-F5344CB8AC3E}">
        <p14:creationId xmlns:p14="http://schemas.microsoft.com/office/powerpoint/2010/main" val="1859409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p83"/>
          <p:cNvSpPr txBox="1">
            <a:spLocks noGrp="1"/>
          </p:cNvSpPr>
          <p:nvPr>
            <p:ph type="title"/>
          </p:nvPr>
        </p:nvSpPr>
        <p:spPr>
          <a:xfrm>
            <a:off x="1574483" y="385763"/>
            <a:ext cx="5995034" cy="58007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13" b="0"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83"/>
          <p:cNvSpPr txBox="1">
            <a:spLocks noGrp="1"/>
          </p:cNvSpPr>
          <p:nvPr>
            <p:ph type="body" idx="1"/>
          </p:nvPr>
        </p:nvSpPr>
        <p:spPr>
          <a:xfrm>
            <a:off x="491846" y="870109"/>
            <a:ext cx="8160306" cy="358368"/>
          </a:xfrm>
          <a:prstGeom prst="rect">
            <a:avLst/>
          </a:prstGeom>
          <a:noFill/>
          <a:ln>
            <a:noFill/>
          </a:ln>
        </p:spPr>
        <p:txBody>
          <a:bodyPr spcFirstLastPara="1" wrap="square" lIns="0" tIns="0" rIns="0" bIns="0" anchor="t" anchorCtr="0">
            <a:spAutoFit/>
          </a:bodyPr>
          <a:lstStyle>
            <a:lvl1pPr marL="257175" lvl="0" indent="-128588" algn="l">
              <a:spcBef>
                <a:spcPts val="0"/>
              </a:spcBef>
              <a:spcAft>
                <a:spcPts val="0"/>
              </a:spcAft>
              <a:buSzPts val="1400"/>
              <a:buNone/>
              <a:defRPr sz="2025" b="0" i="0">
                <a:solidFill>
                  <a:schemeClr val="lt1"/>
                </a:solidFill>
                <a:latin typeface="Calibri"/>
                <a:ea typeface="Calibri"/>
                <a:cs typeface="Calibri"/>
                <a:sym typeface="Calibri"/>
              </a:defRPr>
            </a:lvl1pPr>
            <a:lvl2pPr marL="514350" lvl="1" indent="-128588" algn="l">
              <a:spcBef>
                <a:spcPts val="0"/>
              </a:spcBef>
              <a:spcAft>
                <a:spcPts val="0"/>
              </a:spcAft>
              <a:buSzPts val="1400"/>
              <a:buNone/>
              <a:defRPr/>
            </a:lvl2pPr>
            <a:lvl3pPr marL="771525" lvl="2" indent="-128588" algn="l">
              <a:spcBef>
                <a:spcPts val="0"/>
              </a:spcBef>
              <a:spcAft>
                <a:spcPts val="0"/>
              </a:spcAft>
              <a:buSzPts val="1400"/>
              <a:buNone/>
              <a:defRPr/>
            </a:lvl3pPr>
            <a:lvl4pPr marL="1028700" lvl="3" indent="-128588" algn="l">
              <a:spcBef>
                <a:spcPts val="0"/>
              </a:spcBef>
              <a:spcAft>
                <a:spcPts val="0"/>
              </a:spcAft>
              <a:buSzPts val="1400"/>
              <a:buNone/>
              <a:defRPr/>
            </a:lvl4pPr>
            <a:lvl5pPr marL="1285875" lvl="4" indent="-128588" algn="l">
              <a:spcBef>
                <a:spcPts val="0"/>
              </a:spcBef>
              <a:spcAft>
                <a:spcPts val="0"/>
              </a:spcAft>
              <a:buSzPts val="1400"/>
              <a:buNone/>
              <a:defRPr/>
            </a:lvl5pPr>
            <a:lvl6pPr marL="1543050" lvl="5" indent="-128588" algn="l">
              <a:spcBef>
                <a:spcPts val="0"/>
              </a:spcBef>
              <a:spcAft>
                <a:spcPts val="0"/>
              </a:spcAft>
              <a:buSzPts val="1400"/>
              <a:buNone/>
              <a:defRPr/>
            </a:lvl6pPr>
            <a:lvl7pPr marL="1800225" lvl="6" indent="-128588" algn="l">
              <a:spcBef>
                <a:spcPts val="0"/>
              </a:spcBef>
              <a:spcAft>
                <a:spcPts val="0"/>
              </a:spcAft>
              <a:buSzPts val="1400"/>
              <a:buNone/>
              <a:defRPr/>
            </a:lvl7pPr>
            <a:lvl8pPr marL="2057400" lvl="7" indent="-128588" algn="l">
              <a:spcBef>
                <a:spcPts val="0"/>
              </a:spcBef>
              <a:spcAft>
                <a:spcPts val="0"/>
              </a:spcAft>
              <a:buSzPts val="1400"/>
              <a:buNone/>
              <a:defRPr/>
            </a:lvl8pPr>
            <a:lvl9pPr marL="2314575" lvl="8" indent="-128588" algn="l">
              <a:spcBef>
                <a:spcPts val="0"/>
              </a:spcBef>
              <a:spcAft>
                <a:spcPts val="0"/>
              </a:spcAft>
              <a:buSzPts val="1400"/>
              <a:buNone/>
              <a:defRPr/>
            </a:lvl9pPr>
          </a:lstStyle>
          <a:p>
            <a:endParaRPr/>
          </a:p>
        </p:txBody>
      </p:sp>
      <p:sp>
        <p:nvSpPr>
          <p:cNvPr id="16" name="Google Shape;16;p83"/>
          <p:cNvSpPr txBox="1">
            <a:spLocks noGrp="1"/>
          </p:cNvSpPr>
          <p:nvPr>
            <p:ph type="sldNum" idx="12"/>
          </p:nvPr>
        </p:nvSpPr>
        <p:spPr>
          <a:xfrm>
            <a:off x="6583680" y="4783456"/>
            <a:ext cx="2103120" cy="15583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17862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602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40"/>
          <p:cNvPicPr preferRelativeResize="0"/>
          <p:nvPr/>
        </p:nvPicPr>
        <p:blipFill rotWithShape="1">
          <a:blip r:embed="rId2">
            <a:alphaModFix/>
          </a:blip>
          <a:srcRect/>
          <a:stretch/>
        </p:blipFill>
        <p:spPr>
          <a:xfrm>
            <a:off x="5215750" y="66825"/>
            <a:ext cx="3707030" cy="792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 name="Google Shape;4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7" name="Google Shape;4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35"/>
          <p:cNvPicPr preferRelativeResize="0"/>
          <p:nvPr/>
        </p:nvPicPr>
        <p:blipFill rotWithShape="1">
          <a:blip r:embed="rId15">
            <a:alphaModFix/>
          </a:blip>
          <a:srcRect/>
          <a:stretch/>
        </p:blipFill>
        <p:spPr>
          <a:xfrm>
            <a:off x="5215750" y="66825"/>
            <a:ext cx="3707030" cy="792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hyperlink" Target="https://www.journaldev.com/9247/android-listview-example-tutorial" TargetMode="Externa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schemas.android.com/apk/res/android" TargetMode="Externa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
          <p:cNvSpPr txBox="1">
            <a:spLocks noGrp="1"/>
          </p:cNvSpPr>
          <p:nvPr>
            <p:ph type="subTitle" idx="1"/>
          </p:nvPr>
        </p:nvSpPr>
        <p:spPr>
          <a:xfrm>
            <a:off x="402175" y="3887950"/>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sz="2400" dirty="0"/>
          </a:p>
          <a:p>
            <a:pPr marL="0" lvl="0" indent="0" algn="l" rtl="0">
              <a:lnSpc>
                <a:spcPct val="100000"/>
              </a:lnSpc>
              <a:spcBef>
                <a:spcPts val="0"/>
              </a:spcBef>
              <a:spcAft>
                <a:spcPts val="0"/>
              </a:spcAft>
              <a:buSzPts val="2800"/>
              <a:buNone/>
            </a:pPr>
            <a:endParaRPr sz="2400" dirty="0"/>
          </a:p>
          <a:p>
            <a:pPr marL="0" lvl="0" indent="0" algn="ctr" rtl="0">
              <a:lnSpc>
                <a:spcPct val="100000"/>
              </a:lnSpc>
              <a:spcBef>
                <a:spcPts val="0"/>
              </a:spcBef>
              <a:spcAft>
                <a:spcPts val="0"/>
              </a:spcAft>
              <a:buSzPts val="2800"/>
              <a:buNone/>
            </a:pPr>
            <a:endParaRPr sz="2400" dirty="0"/>
          </a:p>
        </p:txBody>
      </p:sp>
      <p:sp>
        <p:nvSpPr>
          <p:cNvPr id="61" name="Google Shape;61;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a:t>
            </a:fld>
            <a:endParaRPr/>
          </a:p>
        </p:txBody>
      </p:sp>
      <p:sp>
        <p:nvSpPr>
          <p:cNvPr id="2" name="Google Shape;33;p1">
            <a:extLst>
              <a:ext uri="{FF2B5EF4-FFF2-40B4-BE49-F238E27FC236}">
                <a16:creationId xmlns:a16="http://schemas.microsoft.com/office/drawing/2014/main" id="{97BB913F-C4F9-4C2B-BBF1-61846DFCF7A7}"/>
              </a:ext>
            </a:extLst>
          </p:cNvPr>
          <p:cNvSpPr txBox="1"/>
          <p:nvPr/>
        </p:nvSpPr>
        <p:spPr>
          <a:xfrm>
            <a:off x="311700" y="2360646"/>
            <a:ext cx="8520600" cy="1461939"/>
          </a:xfrm>
          <a:prstGeom prst="rect">
            <a:avLst/>
          </a:prstGeom>
          <a:noFill/>
          <a:ln>
            <a:noFill/>
          </a:ln>
        </p:spPr>
        <p:txBody>
          <a:bodyPr spcFirstLastPara="1" wrap="square" lIns="0" tIns="190500" rIns="0" bIns="0" anchor="t" anchorCtr="0">
            <a:spAutoFit/>
          </a:bodyPr>
          <a:lstStyle/>
          <a:p>
            <a:pPr marL="12700" marR="0" lvl="0" indent="0" algn="l" rtl="0">
              <a:lnSpc>
                <a:spcPct val="100000"/>
              </a:lnSpc>
              <a:spcBef>
                <a:spcPts val="0"/>
              </a:spcBef>
              <a:spcAft>
                <a:spcPts val="0"/>
              </a:spcAft>
              <a:buNone/>
            </a:pPr>
            <a:endParaRPr sz="3500" dirty="0">
              <a:solidFill>
                <a:schemeClr val="tx1"/>
              </a:solidFill>
              <a:latin typeface="Calibri"/>
              <a:ea typeface="Calibri"/>
              <a:cs typeface="Calibri"/>
              <a:sym typeface="Calibri"/>
            </a:endParaRPr>
          </a:p>
          <a:p>
            <a:pPr marL="12700" marR="0" lvl="0" indent="0" algn="ctr" rtl="0">
              <a:lnSpc>
                <a:spcPct val="100000"/>
              </a:lnSpc>
              <a:spcBef>
                <a:spcPts val="1500"/>
              </a:spcBef>
              <a:spcAft>
                <a:spcPts val="0"/>
              </a:spcAft>
              <a:buNone/>
            </a:pPr>
            <a:endParaRPr sz="3500" dirty="0">
              <a:solidFill>
                <a:schemeClr val="tx1"/>
              </a:solidFill>
              <a:latin typeface="Calibri"/>
              <a:ea typeface="Calibri"/>
              <a:cs typeface="Calibri"/>
              <a:sym typeface="Calibri"/>
            </a:endParaRPr>
          </a:p>
        </p:txBody>
      </p:sp>
      <p:sp>
        <p:nvSpPr>
          <p:cNvPr id="3" name="Google Shape;35;p1">
            <a:extLst>
              <a:ext uri="{FF2B5EF4-FFF2-40B4-BE49-F238E27FC236}">
                <a16:creationId xmlns:a16="http://schemas.microsoft.com/office/drawing/2014/main" id="{D280DE89-D5F1-4843-9FE7-7C92FD75D51E}"/>
              </a:ext>
            </a:extLst>
          </p:cNvPr>
          <p:cNvSpPr txBox="1"/>
          <p:nvPr/>
        </p:nvSpPr>
        <p:spPr>
          <a:xfrm>
            <a:off x="303792" y="4414639"/>
            <a:ext cx="8520600" cy="393601"/>
          </a:xfrm>
          <a:prstGeom prst="rect">
            <a:avLst/>
          </a:prstGeom>
          <a:noFill/>
          <a:ln>
            <a:noFill/>
          </a:ln>
        </p:spPr>
        <p:txBody>
          <a:bodyPr spcFirstLastPara="1" wrap="square" lIns="0" tIns="190500" rIns="0" bIns="0" anchor="t" anchorCtr="0">
            <a:noAutofit/>
          </a:bodyPr>
          <a:lstStyle/>
          <a:p>
            <a:pPr marL="12700" marR="0" lvl="0" indent="0" algn="ctr" rtl="0">
              <a:lnSpc>
                <a:spcPct val="100000"/>
              </a:lnSpc>
              <a:spcBef>
                <a:spcPts val="0"/>
              </a:spcBef>
              <a:spcAft>
                <a:spcPts val="0"/>
              </a:spcAft>
              <a:buNone/>
            </a:pPr>
            <a:r>
              <a:rPr lang="en-US" sz="2500" dirty="0">
                <a:solidFill>
                  <a:schemeClr val="tx1"/>
                </a:solidFill>
                <a:latin typeface="Calibri"/>
                <a:ea typeface="Calibri"/>
                <a:cs typeface="Calibri"/>
                <a:sym typeface="Calibri"/>
              </a:rPr>
              <a:t>U. V. Patel College of Engineering, Ganpat University</a:t>
            </a:r>
            <a:endParaRPr sz="2500" dirty="0">
              <a:solidFill>
                <a:schemeClr val="tx1"/>
              </a:solidFill>
              <a:latin typeface="Calibri"/>
              <a:ea typeface="Calibri"/>
              <a:cs typeface="Calibri"/>
              <a:sym typeface="Calibri"/>
            </a:endParaRPr>
          </a:p>
          <a:p>
            <a:pPr marL="12700" marR="0" lvl="0" indent="0" algn="l" rtl="0">
              <a:lnSpc>
                <a:spcPct val="100000"/>
              </a:lnSpc>
              <a:spcBef>
                <a:spcPts val="0"/>
              </a:spcBef>
              <a:spcAft>
                <a:spcPts val="0"/>
              </a:spcAft>
              <a:buNone/>
            </a:pPr>
            <a:endParaRPr sz="2500" dirty="0">
              <a:solidFill>
                <a:schemeClr val="tx1"/>
              </a:solidFill>
              <a:latin typeface="Calibri"/>
              <a:ea typeface="Calibri"/>
              <a:cs typeface="Calibri"/>
              <a:sym typeface="Calibri"/>
            </a:endParaRPr>
          </a:p>
          <a:p>
            <a:pPr marL="12700" marR="0" lvl="0" indent="0" algn="ctr" rtl="0">
              <a:lnSpc>
                <a:spcPct val="100000"/>
              </a:lnSpc>
              <a:spcBef>
                <a:spcPts val="1500"/>
              </a:spcBef>
              <a:spcAft>
                <a:spcPts val="0"/>
              </a:spcAft>
              <a:buNone/>
            </a:pPr>
            <a:endParaRPr sz="2500" dirty="0">
              <a:solidFill>
                <a:schemeClr val="tx1"/>
              </a:solidFill>
              <a:latin typeface="Calibri"/>
              <a:ea typeface="Calibri"/>
              <a:cs typeface="Calibri"/>
              <a:sym typeface="Calibri"/>
            </a:endParaRPr>
          </a:p>
        </p:txBody>
      </p:sp>
      <p:sp>
        <p:nvSpPr>
          <p:cNvPr id="4" name="Google Shape;36;p1">
            <a:extLst>
              <a:ext uri="{FF2B5EF4-FFF2-40B4-BE49-F238E27FC236}">
                <a16:creationId xmlns:a16="http://schemas.microsoft.com/office/drawing/2014/main" id="{6CC433B7-BC15-4869-8DE7-00A9142C68F5}"/>
              </a:ext>
            </a:extLst>
          </p:cNvPr>
          <p:cNvSpPr txBox="1"/>
          <p:nvPr/>
        </p:nvSpPr>
        <p:spPr>
          <a:xfrm>
            <a:off x="1889271" y="784675"/>
            <a:ext cx="5546408" cy="2025387"/>
          </a:xfrm>
          <a:prstGeom prst="rect">
            <a:avLst/>
          </a:prstGeom>
          <a:noFill/>
          <a:ln>
            <a:noFill/>
          </a:ln>
        </p:spPr>
        <p:txBody>
          <a:bodyPr spcFirstLastPara="1" wrap="square" lIns="0" tIns="190500" rIns="0" bIns="0" anchor="t" anchorCtr="0">
            <a:noAutofit/>
          </a:bodyPr>
          <a:lstStyle/>
          <a:p>
            <a:pPr marL="12700" marR="0" lvl="0" indent="0" algn="ctr" rtl="0">
              <a:lnSpc>
                <a:spcPct val="100000"/>
              </a:lnSpc>
              <a:spcBef>
                <a:spcPts val="0"/>
              </a:spcBef>
              <a:spcAft>
                <a:spcPts val="0"/>
              </a:spcAft>
              <a:buNone/>
            </a:pPr>
            <a:r>
              <a:rPr lang="en-US" sz="4500" b="1" dirty="0">
                <a:solidFill>
                  <a:schemeClr val="tx1"/>
                </a:solidFill>
              </a:rPr>
              <a:t>Mobile Application Development</a:t>
            </a:r>
            <a:endParaRPr sz="4500" b="1" dirty="0">
              <a:solidFill>
                <a:schemeClr val="tx1"/>
              </a:solidFill>
            </a:endParaRPr>
          </a:p>
          <a:p>
            <a:pPr marL="12700" marR="0" lvl="0" indent="0" algn="ctr" rtl="0">
              <a:lnSpc>
                <a:spcPct val="100000"/>
              </a:lnSpc>
              <a:spcBef>
                <a:spcPts val="1500"/>
              </a:spcBef>
              <a:spcAft>
                <a:spcPts val="0"/>
              </a:spcAft>
              <a:buNone/>
            </a:pPr>
            <a:endParaRPr sz="4500" dirty="0">
              <a:solidFill>
                <a:schemeClr val="tx1"/>
              </a:solidFill>
            </a:endParaRPr>
          </a:p>
        </p:txBody>
      </p:sp>
      <p:pic>
        <p:nvPicPr>
          <p:cNvPr id="10" name="Google Shape;34;p1">
            <a:extLst>
              <a:ext uri="{FF2B5EF4-FFF2-40B4-BE49-F238E27FC236}">
                <a16:creationId xmlns:a16="http://schemas.microsoft.com/office/drawing/2014/main" id="{593D1D6C-1130-437B-AD1D-8114752BB9EE}"/>
              </a:ext>
            </a:extLst>
          </p:cNvPr>
          <p:cNvPicPr preferRelativeResize="0"/>
          <p:nvPr/>
        </p:nvPicPr>
        <p:blipFill>
          <a:blip r:embed="rId3">
            <a:alphaModFix/>
          </a:blip>
          <a:stretch>
            <a:fillRect/>
          </a:stretch>
        </p:blipFill>
        <p:spPr>
          <a:xfrm>
            <a:off x="0" y="1386062"/>
            <a:ext cx="1659846" cy="28981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4757" y="349104"/>
            <a:ext cx="6858000" cy="4791456"/>
          </a:xfrm>
          <a:prstGeom prst="rect">
            <a:avLst/>
          </a:prstGeom>
          <a:blipFill>
            <a:blip r:embed="rId2" cstate="print"/>
            <a:stretch>
              <a:fillRect/>
            </a:stretch>
          </a:blipFill>
        </p:spPr>
        <p:txBody>
          <a:bodyPr wrap="square" lIns="0" tIns="0" rIns="0" bIns="0" rtlCol="0"/>
          <a:lstStyle/>
          <a:p>
            <a:endParaRPr sz="504">
              <a:solidFill>
                <a:schemeClr val="tx1"/>
              </a:solidFill>
            </a:endParaRPr>
          </a:p>
        </p:txBody>
      </p:sp>
      <p:sp>
        <p:nvSpPr>
          <p:cNvPr id="3" name="object 3"/>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chemeClr val="tx1"/>
                </a:solidFill>
                <a:latin typeface="Calibri"/>
                <a:cs typeface="Calibri"/>
              </a:rPr>
              <a:t>13</a:t>
            </a:r>
            <a:endParaRPr sz="864">
              <a:solidFill>
                <a:schemeClr val="tx1"/>
              </a:solidFill>
              <a:latin typeface="Calibri"/>
              <a:cs typeface="Calibri"/>
            </a:endParaRPr>
          </a:p>
        </p:txBody>
      </p:sp>
      <p:sp>
        <p:nvSpPr>
          <p:cNvPr id="4" name="object 4"/>
          <p:cNvSpPr txBox="1"/>
          <p:nvPr/>
        </p:nvSpPr>
        <p:spPr>
          <a:xfrm>
            <a:off x="1154757" y="949421"/>
            <a:ext cx="893499" cy="918649"/>
          </a:xfrm>
          <a:prstGeom prst="rect">
            <a:avLst/>
          </a:prstGeom>
        </p:spPr>
        <p:txBody>
          <a:bodyPr vert="horz" wrap="square" lIns="0" tIns="4572" rIns="0" bIns="0" rtlCol="0">
            <a:spAutoFit/>
          </a:bodyPr>
          <a:lstStyle/>
          <a:p>
            <a:pPr marL="4572">
              <a:spcBef>
                <a:spcPts val="36"/>
              </a:spcBef>
            </a:pPr>
            <a:r>
              <a:rPr sz="1188" b="1" spc="-2" dirty="0">
                <a:solidFill>
                  <a:schemeClr val="tx1"/>
                </a:solidFill>
              </a:rPr>
              <a:t>G1</a:t>
            </a:r>
            <a:endParaRPr sz="1188" dirty="0">
              <a:solidFill>
                <a:schemeClr val="tx1"/>
              </a:solidFill>
            </a:endParaRPr>
          </a:p>
          <a:p>
            <a:pPr marL="4572" marR="1829"/>
            <a:r>
              <a:rPr sz="1188" b="1" spc="-2" dirty="0">
                <a:solidFill>
                  <a:schemeClr val="tx1"/>
                </a:solidFill>
              </a:rPr>
              <a:t>phone  res  </a:t>
            </a:r>
            <a:r>
              <a:rPr sz="1188" b="1" dirty="0" err="1">
                <a:solidFill>
                  <a:schemeClr val="tx1"/>
                </a:solidFill>
              </a:rPr>
              <a:t>olution</a:t>
            </a:r>
            <a:r>
              <a:rPr sz="1188" b="1" dirty="0">
                <a:solidFill>
                  <a:schemeClr val="tx1"/>
                </a:solidFill>
              </a:rPr>
              <a:t>  is:  </a:t>
            </a:r>
            <a:r>
              <a:rPr sz="1188" b="1" spc="-2" dirty="0">
                <a:solidFill>
                  <a:schemeClr val="tx1"/>
                </a:solidFill>
              </a:rPr>
              <a:t>320x  480</a:t>
            </a:r>
            <a:endParaRPr sz="1188" dirty="0">
              <a:solidFill>
                <a:schemeClr val="tx1"/>
              </a:solidFill>
            </a:endParaRPr>
          </a:p>
          <a:p>
            <a:pPr marL="4572" marR="18288"/>
            <a:r>
              <a:rPr sz="1188" b="1" dirty="0">
                <a:solidFill>
                  <a:schemeClr val="tx1"/>
                </a:solidFill>
              </a:rPr>
              <a:t>dip  </a:t>
            </a:r>
            <a:r>
              <a:rPr sz="1188" b="1" spc="-2" dirty="0">
                <a:solidFill>
                  <a:schemeClr val="tx1"/>
                </a:solidFill>
              </a:rPr>
              <a:t>(3.2</a:t>
            </a:r>
            <a:r>
              <a:rPr sz="1188" b="1" dirty="0">
                <a:solidFill>
                  <a:schemeClr val="tx1"/>
                </a:solidFill>
              </a:rPr>
              <a:t>in).</a:t>
            </a:r>
            <a:endParaRPr sz="1188" dirty="0">
              <a:solidFill>
                <a:schemeClr val="tx1"/>
              </a:solidFill>
            </a:endParaRPr>
          </a:p>
        </p:txBody>
      </p:sp>
      <p:sp>
        <p:nvSpPr>
          <p:cNvPr id="5" name="object 5"/>
          <p:cNvSpPr/>
          <p:nvPr/>
        </p:nvSpPr>
        <p:spPr>
          <a:xfrm>
            <a:off x="1143000" y="4423409"/>
            <a:ext cx="6858000" cy="720090"/>
          </a:xfrm>
          <a:custGeom>
            <a:avLst/>
            <a:gdLst/>
            <a:ahLst/>
            <a:cxnLst/>
            <a:rect l="l" t="t" r="r" b="b"/>
            <a:pathLst>
              <a:path w="19050000" h="2000250">
                <a:moveTo>
                  <a:pt x="19050000" y="0"/>
                </a:moveTo>
                <a:lnTo>
                  <a:pt x="0" y="0"/>
                </a:lnTo>
                <a:lnTo>
                  <a:pt x="0" y="2000249"/>
                </a:lnTo>
                <a:lnTo>
                  <a:pt x="19050000" y="2000249"/>
                </a:lnTo>
                <a:lnTo>
                  <a:pt x="19050000" y="0"/>
                </a:lnTo>
                <a:close/>
              </a:path>
            </a:pathLst>
          </a:custGeom>
          <a:solidFill>
            <a:srgbClr val="FFFFFF"/>
          </a:solidFill>
        </p:spPr>
        <p:txBody>
          <a:bodyPr wrap="square" lIns="0" tIns="0" rIns="0" bIns="0" rtlCol="0"/>
          <a:lstStyle/>
          <a:p>
            <a:endParaRPr sz="504">
              <a:solidFill>
                <a:schemeClr val="tx1"/>
              </a:solidFill>
            </a:endParaRPr>
          </a:p>
        </p:txBody>
      </p:sp>
      <p:sp>
        <p:nvSpPr>
          <p:cNvPr id="6" name="object 6"/>
          <p:cNvSpPr/>
          <p:nvPr/>
        </p:nvSpPr>
        <p:spPr>
          <a:xfrm>
            <a:off x="1143000" y="4423409"/>
            <a:ext cx="6858000" cy="720090"/>
          </a:xfrm>
          <a:custGeom>
            <a:avLst/>
            <a:gdLst/>
            <a:ahLst/>
            <a:cxnLst/>
            <a:rect l="l" t="t" r="r" b="b"/>
            <a:pathLst>
              <a:path w="19050000" h="2000250">
                <a:moveTo>
                  <a:pt x="0" y="2000249"/>
                </a:moveTo>
                <a:lnTo>
                  <a:pt x="19050000" y="2000249"/>
                </a:lnTo>
                <a:lnTo>
                  <a:pt x="19050000" y="0"/>
                </a:lnTo>
                <a:lnTo>
                  <a:pt x="0" y="0"/>
                </a:lnTo>
                <a:lnTo>
                  <a:pt x="0" y="2000249"/>
                </a:lnTo>
                <a:close/>
              </a:path>
            </a:pathLst>
          </a:custGeom>
          <a:ln w="25400">
            <a:solidFill>
              <a:srgbClr val="385D89"/>
            </a:solidFill>
          </a:ln>
        </p:spPr>
        <p:txBody>
          <a:bodyPr wrap="square" lIns="0" tIns="0" rIns="0" bIns="0" rtlCol="0"/>
          <a:lstStyle/>
          <a:p>
            <a:endParaRPr sz="504">
              <a:solidFill>
                <a:schemeClr val="tx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3272" y="2577281"/>
            <a:ext cx="5286375" cy="1106867"/>
          </a:xfrm>
          <a:prstGeom prst="rect">
            <a:avLst/>
          </a:prstGeom>
        </p:spPr>
        <p:txBody>
          <a:bodyPr spcFirstLastPara="1" vert="horz" wrap="square" lIns="0" tIns="4343" rIns="0" bIns="0" rtlCol="0" anchor="t" anchorCtr="0">
            <a:spAutoFit/>
          </a:bodyPr>
          <a:lstStyle/>
          <a:p>
            <a:pPr marL="4572">
              <a:spcBef>
                <a:spcPts val="34"/>
              </a:spcBef>
            </a:pPr>
            <a:r>
              <a:rPr lang="en-US" sz="7164" dirty="0" err="1">
                <a:latin typeface="Calibri"/>
                <a:cs typeface="Calibri"/>
              </a:rPr>
              <a:t>ListView</a:t>
            </a:r>
            <a:endParaRPr sz="7164" spc="-5" dirty="0"/>
          </a:p>
        </p:txBody>
      </p:sp>
      <p:sp>
        <p:nvSpPr>
          <p:cNvPr id="3" name="object 3"/>
          <p:cNvSpPr txBox="1">
            <a:spLocks noGrp="1"/>
          </p:cNvSpPr>
          <p:nvPr>
            <p:ph type="sldNum" sz="quarter" idx="12"/>
          </p:nvPr>
        </p:nvSpPr>
        <p:spPr>
          <a:xfrm>
            <a:off x="3050085" y="1691898"/>
            <a:ext cx="197532" cy="115416"/>
          </a:xfrm>
          <a:prstGeom prst="rect">
            <a:avLst/>
          </a:prstGeom>
        </p:spPr>
        <p:txBody>
          <a:bodyPr spcFirstLastPara="1" vert="horz" wrap="square" lIns="0" tIns="0" rIns="0" bIns="0" rtlCol="0" anchor="ctr" anchorCtr="0">
            <a:spAutoFit/>
          </a:bodyPr>
          <a:lstStyle/>
          <a:p>
            <a:pPr marL="13716">
              <a:lnSpc>
                <a:spcPts val="857"/>
              </a:lnSpc>
            </a:pPr>
            <a:r>
              <a:rPr dirty="0"/>
              <a:t>44</a:t>
            </a:r>
          </a:p>
        </p:txBody>
      </p:sp>
    </p:spTree>
    <p:extLst>
      <p:ext uri="{BB962C8B-B14F-4D97-AF65-F5344CB8AC3E}">
        <p14:creationId xmlns:p14="http://schemas.microsoft.com/office/powerpoint/2010/main" val="1031793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tx1"/>
                </a:solidFill>
                <a:latin typeface="+mj-lt"/>
              </a:rPr>
              <a:pPr marL="13716">
                <a:lnSpc>
                  <a:spcPts val="857"/>
                </a:lnSpc>
              </a:pPr>
              <a:t>101</a:t>
            </a:fld>
            <a:endParaRPr lang="en-IN" sz="2376"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err="1">
                <a:solidFill>
                  <a:schemeClr val="tx1"/>
                </a:solidFill>
                <a:latin typeface="+mj-lt"/>
                <a:ea typeface="+mj-ea"/>
              </a:rPr>
              <a:t>ListView</a:t>
            </a:r>
            <a:endParaRPr lang="en-US" sz="2880" dirty="0">
              <a:solidFill>
                <a:schemeClr val="tx1"/>
              </a:solidFill>
              <a:latin typeface="+mj-lt"/>
            </a:endParaRPr>
          </a:p>
        </p:txBody>
      </p:sp>
      <p:sp>
        <p:nvSpPr>
          <p:cNvPr id="6" name="Rectangle 5"/>
          <p:cNvSpPr/>
          <p:nvPr/>
        </p:nvSpPr>
        <p:spPr>
          <a:xfrm>
            <a:off x="374904" y="1145286"/>
            <a:ext cx="6086426" cy="823559"/>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What is List view</a:t>
            </a:r>
          </a:p>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How to Implement the </a:t>
            </a:r>
            <a:r>
              <a:rPr lang="en-US" sz="2376" b="1" i="1" spc="-2" dirty="0" err="1">
                <a:solidFill>
                  <a:schemeClr val="tx1"/>
                </a:solidFill>
                <a:latin typeface="+mj-lt"/>
              </a:rPr>
              <a:t>ListView</a:t>
            </a:r>
            <a:r>
              <a:rPr lang="en-US" sz="2376" b="1" i="1" spc="-2" dirty="0">
                <a:solidFill>
                  <a:schemeClr val="tx1"/>
                </a:solidFill>
                <a:latin typeface="+mj-lt"/>
              </a:rPr>
              <a:t>.</a:t>
            </a:r>
            <a:endParaRPr lang="en-US" sz="2376" dirty="0">
              <a:solidFill>
                <a:schemeClr val="tx1"/>
              </a:solidFill>
              <a:latin typeface="+mj-lt"/>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p:txBody>
          <a:bodyPr/>
          <a:lstStyle/>
          <a:p>
            <a:pPr marL="13716">
              <a:lnSpc>
                <a:spcPts val="857"/>
              </a:lnSpc>
            </a:pPr>
            <a:fld id="{81D60167-4931-47E6-BA6A-407CBD079E47}" type="slidenum">
              <a:rPr lang="en-IN" smtClean="0">
                <a:solidFill>
                  <a:schemeClr val="tx1"/>
                </a:solidFill>
              </a:rPr>
              <a:pPr marL="13716">
                <a:lnSpc>
                  <a:spcPts val="857"/>
                </a:lnSpc>
              </a:pPr>
              <a:t>102</a:t>
            </a:fld>
            <a:endParaRPr lang="en-IN" dirty="0">
              <a:solidFill>
                <a:schemeClr val="tx1"/>
              </a:solidFill>
            </a:endParaRPr>
          </a:p>
        </p:txBody>
      </p:sp>
      <p:sp>
        <p:nvSpPr>
          <p:cNvPr id="5" name="Rectangle 4"/>
          <p:cNvSpPr/>
          <p:nvPr/>
        </p:nvSpPr>
        <p:spPr>
          <a:xfrm>
            <a:off x="1225296" y="267462"/>
            <a:ext cx="4087368" cy="579839"/>
          </a:xfrm>
          <a:prstGeom prst="rect">
            <a:avLst/>
          </a:prstGeom>
        </p:spPr>
        <p:txBody>
          <a:bodyPr wrap="square">
            <a:spAutoFit/>
          </a:bodyPr>
          <a:lstStyle/>
          <a:p>
            <a:pPr defTabSz="329184">
              <a:buClrTx/>
              <a:defRPr/>
            </a:pPr>
            <a:r>
              <a:rPr lang="en-US" sz="3168" b="1" spc="-16" dirty="0" err="1">
                <a:solidFill>
                  <a:schemeClr val="tx1"/>
                </a:solidFill>
                <a:latin typeface="+mj-lt"/>
                <a:ea typeface="+mj-ea"/>
              </a:rPr>
              <a:t>ListView</a:t>
            </a:r>
            <a:endParaRPr lang="en-US" sz="3168" dirty="0">
              <a:solidFill>
                <a:schemeClr val="tx1"/>
              </a:solidFill>
              <a:latin typeface="+mj-lt"/>
            </a:endParaRPr>
          </a:p>
        </p:txBody>
      </p:sp>
      <p:pic>
        <p:nvPicPr>
          <p:cNvPr id="2" name="Picture 1"/>
          <p:cNvPicPr>
            <a:picLocks noChangeAspect="1"/>
          </p:cNvPicPr>
          <p:nvPr/>
        </p:nvPicPr>
        <p:blipFill>
          <a:blip r:embed="rId2"/>
          <a:stretch>
            <a:fillRect/>
          </a:stretch>
        </p:blipFill>
        <p:spPr>
          <a:xfrm>
            <a:off x="758952" y="870967"/>
            <a:ext cx="3099816" cy="3912489"/>
          </a:xfrm>
          <a:prstGeom prst="rect">
            <a:avLst/>
          </a:prstGeom>
        </p:spPr>
      </p:pic>
      <p:pic>
        <p:nvPicPr>
          <p:cNvPr id="4" name="Picture 3"/>
          <p:cNvPicPr>
            <a:picLocks noChangeAspect="1"/>
          </p:cNvPicPr>
          <p:nvPr/>
        </p:nvPicPr>
        <p:blipFill>
          <a:blip r:embed="rId3"/>
          <a:stretch>
            <a:fillRect/>
          </a:stretch>
        </p:blipFill>
        <p:spPr>
          <a:xfrm>
            <a:off x="5394960" y="870967"/>
            <a:ext cx="3049524" cy="3912489"/>
          </a:xfrm>
          <a:prstGeom prst="rect">
            <a:avLst/>
          </a:prstGeom>
        </p:spPr>
      </p:pic>
    </p:spTree>
    <p:extLst>
      <p:ext uri="{BB962C8B-B14F-4D97-AF65-F5344CB8AC3E}">
        <p14:creationId xmlns:p14="http://schemas.microsoft.com/office/powerpoint/2010/main" val="616357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1728">
                <a:solidFill>
                  <a:schemeClr val="tx1"/>
                </a:solidFill>
                <a:latin typeface="+mj-lt"/>
              </a:rPr>
              <a:pPr marL="13716">
                <a:lnSpc>
                  <a:spcPts val="857"/>
                </a:lnSpc>
              </a:pPr>
              <a:t>103</a:t>
            </a:fld>
            <a:endParaRPr lang="en-IN" sz="1728"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err="1">
                <a:solidFill>
                  <a:schemeClr val="tx1"/>
                </a:solidFill>
                <a:latin typeface="+mj-lt"/>
                <a:ea typeface="+mj-ea"/>
              </a:rPr>
              <a:t>ListView</a:t>
            </a:r>
            <a:endParaRPr lang="en-US" sz="2880" dirty="0">
              <a:solidFill>
                <a:schemeClr val="tx1"/>
              </a:solidFill>
              <a:latin typeface="+mj-lt"/>
            </a:endParaRPr>
          </a:p>
        </p:txBody>
      </p:sp>
      <p:sp>
        <p:nvSpPr>
          <p:cNvPr id="6" name="Rectangle 5"/>
          <p:cNvSpPr/>
          <p:nvPr/>
        </p:nvSpPr>
        <p:spPr>
          <a:xfrm>
            <a:off x="374904" y="1145286"/>
            <a:ext cx="8394192" cy="3017301"/>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1728" b="1" i="1" spc="-2" dirty="0">
                <a:solidFill>
                  <a:schemeClr val="tx1"/>
                </a:solidFill>
                <a:latin typeface="+mj-lt"/>
              </a:rPr>
              <a:t>What is List view?</a:t>
            </a:r>
          </a:p>
          <a:p>
            <a:pPr marL="251460" marR="1829" indent="-246888" algn="just" defTabSz="329184">
              <a:spcBef>
                <a:spcPts val="34"/>
              </a:spcBef>
              <a:buFont typeface="Wingdings" panose="05000000000000000000" pitchFamily="2" charset="2"/>
              <a:buChar char="q"/>
            </a:pPr>
            <a:endParaRPr lang="en-US" sz="1728"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28" u="sng" dirty="0" err="1">
                <a:solidFill>
                  <a:schemeClr val="tx1"/>
                </a:solidFill>
                <a:latin typeface="+mj-lt"/>
                <a:hlinkClick r:id="rId2">
                  <a:extLst>
                    <a:ext uri="{A12FA001-AC4F-418D-AE19-62706E023703}">
                      <ahyp:hlinkClr xmlns:ahyp="http://schemas.microsoft.com/office/drawing/2018/hyperlinkcolor" val="tx"/>
                    </a:ext>
                  </a:extLst>
                </a:hlinkClick>
              </a:rPr>
              <a:t>ListView</a:t>
            </a:r>
            <a:r>
              <a:rPr lang="en-US" sz="1728" dirty="0">
                <a:solidFill>
                  <a:schemeClr val="tx1"/>
                </a:solidFill>
                <a:latin typeface="+mj-lt"/>
              </a:rPr>
              <a:t> is a very common UI element in Android Applications. It is used to display a list of items separated by dividers that can be scrolled endlessly. It’s generally used to display a group of related items.</a:t>
            </a:r>
          </a:p>
          <a:p>
            <a:pPr marL="251460" marR="1829" indent="-246888" algn="just" defTabSz="329184">
              <a:spcBef>
                <a:spcPts val="34"/>
              </a:spcBef>
              <a:buFont typeface="Wingdings" panose="05000000000000000000" pitchFamily="2" charset="2"/>
              <a:buChar char="q"/>
            </a:pPr>
            <a:endParaRPr lang="en-US" sz="1728" dirty="0">
              <a:solidFill>
                <a:schemeClr val="tx1"/>
              </a:solidFill>
              <a:latin typeface="+mj-lt"/>
            </a:endParaRPr>
          </a:p>
          <a:p>
            <a:pPr marL="251460" marR="1829" indent="-246888" algn="just" defTabSz="329184">
              <a:spcBef>
                <a:spcPts val="34"/>
              </a:spcBef>
              <a:buFont typeface="Wingdings" panose="05000000000000000000" pitchFamily="2" charset="2"/>
              <a:buChar char="q"/>
            </a:pPr>
            <a:endParaRPr lang="en-US" sz="1728"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28" b="1" i="1" spc="-2" dirty="0">
                <a:solidFill>
                  <a:schemeClr val="tx1"/>
                </a:solidFill>
                <a:latin typeface="+mj-lt"/>
              </a:rPr>
              <a:t>A list view is an adapter view that does not know the details, such as type and contents, of the views it contains. Instead list view requests views on demand from a </a:t>
            </a:r>
            <a:r>
              <a:rPr lang="en-US" sz="1728" b="1" i="1" spc="-2" dirty="0" err="1">
                <a:solidFill>
                  <a:schemeClr val="tx1"/>
                </a:solidFill>
                <a:latin typeface="+mj-lt"/>
              </a:rPr>
              <a:t>ListAdapter</a:t>
            </a:r>
            <a:r>
              <a:rPr lang="en-US" sz="1728" b="1" i="1" spc="-2" dirty="0">
                <a:solidFill>
                  <a:schemeClr val="tx1"/>
                </a:solidFill>
                <a:latin typeface="+mj-lt"/>
              </a:rPr>
              <a:t> as needed, such as to display new views as the user scrolls up or down.</a:t>
            </a:r>
          </a:p>
        </p:txBody>
      </p:sp>
    </p:spTree>
    <p:extLst>
      <p:ext uri="{BB962C8B-B14F-4D97-AF65-F5344CB8AC3E}">
        <p14:creationId xmlns:p14="http://schemas.microsoft.com/office/powerpoint/2010/main" val="42271886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160">
                <a:solidFill>
                  <a:schemeClr val="tx1"/>
                </a:solidFill>
                <a:latin typeface="+mj-lt"/>
              </a:rPr>
              <a:pPr marL="13716">
                <a:lnSpc>
                  <a:spcPts val="857"/>
                </a:lnSpc>
              </a:pPr>
              <a:t>104</a:t>
            </a:fld>
            <a:endParaRPr lang="en-IN" sz="2160" dirty="0">
              <a:solidFill>
                <a:schemeClr val="tx1"/>
              </a:solidFill>
              <a:latin typeface="+mj-lt"/>
            </a:endParaRPr>
          </a:p>
        </p:txBody>
      </p:sp>
      <p:sp>
        <p:nvSpPr>
          <p:cNvPr id="5" name="Rectangle 4"/>
          <p:cNvSpPr/>
          <p:nvPr/>
        </p:nvSpPr>
        <p:spPr>
          <a:xfrm>
            <a:off x="1225296" y="267462"/>
            <a:ext cx="4087368" cy="579839"/>
          </a:xfrm>
          <a:prstGeom prst="rect">
            <a:avLst/>
          </a:prstGeom>
        </p:spPr>
        <p:txBody>
          <a:bodyPr wrap="square">
            <a:spAutoFit/>
          </a:bodyPr>
          <a:lstStyle/>
          <a:p>
            <a:pPr defTabSz="329184">
              <a:buClrTx/>
              <a:defRPr/>
            </a:pPr>
            <a:r>
              <a:rPr lang="en-US" sz="3168" b="1" spc="-16" dirty="0" err="1">
                <a:solidFill>
                  <a:schemeClr val="tx1"/>
                </a:solidFill>
                <a:latin typeface="+mj-lt"/>
                <a:ea typeface="+mj-ea"/>
              </a:rPr>
              <a:t>ListView</a:t>
            </a:r>
            <a:endParaRPr lang="en-US" sz="3168" dirty="0">
              <a:solidFill>
                <a:schemeClr val="tx1"/>
              </a:solidFill>
              <a:latin typeface="+mj-lt"/>
            </a:endParaRPr>
          </a:p>
        </p:txBody>
      </p:sp>
      <p:sp>
        <p:nvSpPr>
          <p:cNvPr id="6" name="Rectangle 5"/>
          <p:cNvSpPr/>
          <p:nvPr/>
        </p:nvSpPr>
        <p:spPr>
          <a:xfrm>
            <a:off x="374904" y="1145286"/>
            <a:ext cx="8394192" cy="3083921"/>
          </a:xfrm>
          <a:prstGeom prst="rect">
            <a:avLst/>
          </a:prstGeom>
        </p:spPr>
        <p:txBody>
          <a:bodyPr wrap="square">
            <a:spAutoFit/>
          </a:bodyPr>
          <a:lstStyle/>
          <a:p>
            <a:pPr marL="4572" marR="1829" algn="just" defTabSz="329184">
              <a:spcBef>
                <a:spcPts val="34"/>
              </a:spcBef>
            </a:pPr>
            <a:r>
              <a:rPr lang="en-US" sz="2160" b="1" i="1" spc="-2" dirty="0">
                <a:solidFill>
                  <a:schemeClr val="tx1"/>
                </a:solidFill>
                <a:latin typeface="+mj-lt"/>
              </a:rPr>
              <a:t>To implement a </a:t>
            </a:r>
            <a:r>
              <a:rPr lang="en-US" sz="2160" b="1" i="1" spc="-2" dirty="0" err="1">
                <a:solidFill>
                  <a:schemeClr val="tx1"/>
                </a:solidFill>
                <a:latin typeface="+mj-lt"/>
              </a:rPr>
              <a:t>ListView</a:t>
            </a:r>
            <a:r>
              <a:rPr lang="en-US" sz="2160" b="1" i="1" spc="-2" dirty="0">
                <a:solidFill>
                  <a:schemeClr val="tx1"/>
                </a:solidFill>
                <a:latin typeface="+mj-lt"/>
              </a:rPr>
              <a:t> we have to create the following:</a:t>
            </a:r>
          </a:p>
          <a:p>
            <a:pPr marL="4572" marR="1829" algn="just" defTabSz="329184">
              <a:spcBef>
                <a:spcPts val="34"/>
              </a:spcBef>
            </a:pPr>
            <a:endParaRPr lang="en-US" sz="2160"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of course the </a:t>
            </a:r>
            <a:r>
              <a:rPr lang="en-US" sz="2160" b="1" i="1" spc="-2" dirty="0" err="1">
                <a:solidFill>
                  <a:schemeClr val="tx1"/>
                </a:solidFill>
                <a:latin typeface="+mj-lt"/>
              </a:rPr>
              <a:t>ListView</a:t>
            </a:r>
            <a:r>
              <a:rPr lang="en-US" sz="2160" b="1" i="1" spc="-2" dirty="0">
                <a:solidFill>
                  <a:schemeClr val="tx1"/>
                </a:solidFill>
                <a:latin typeface="+mj-lt"/>
              </a:rPr>
              <a:t> itself which we should add to our screen layout.</a:t>
            </a:r>
          </a:p>
          <a:p>
            <a:pPr marL="251460" marR="1829" indent="-246888" algn="just" defTabSz="329184">
              <a:spcBef>
                <a:spcPts val="34"/>
              </a:spcBef>
              <a:buFont typeface="Wingdings" panose="05000000000000000000" pitchFamily="2" charset="2"/>
              <a:buChar char="q"/>
            </a:pPr>
            <a:endParaRPr lang="en-US" sz="2160"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a layout for each row in the list.</a:t>
            </a:r>
          </a:p>
          <a:p>
            <a:pPr marL="251460" marR="1829" indent="-246888" algn="just" defTabSz="329184">
              <a:spcBef>
                <a:spcPts val="34"/>
              </a:spcBef>
              <a:buFont typeface="Wingdings" panose="05000000000000000000" pitchFamily="2" charset="2"/>
              <a:buChar char="q"/>
            </a:pPr>
            <a:endParaRPr lang="en-US" sz="2160"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an adapter which holds the data and bind them to the list.</a:t>
            </a:r>
          </a:p>
          <a:p>
            <a:pPr marL="251460" marR="1829" indent="-246888" algn="just" defTabSz="329184">
              <a:spcBef>
                <a:spcPts val="34"/>
              </a:spcBef>
              <a:buFont typeface="Wingdings" panose="05000000000000000000" pitchFamily="2" charset="2"/>
              <a:buChar char="q"/>
            </a:pPr>
            <a:endParaRPr lang="en-US" sz="2160" b="1" i="1" spc="-2" dirty="0">
              <a:solidFill>
                <a:schemeClr val="tx1"/>
              </a:solidFill>
              <a:latin typeface="+mj-lt"/>
            </a:endParaRPr>
          </a:p>
        </p:txBody>
      </p:sp>
    </p:spTree>
    <p:extLst>
      <p:ext uri="{BB962C8B-B14F-4D97-AF65-F5344CB8AC3E}">
        <p14:creationId xmlns:p14="http://schemas.microsoft.com/office/powerpoint/2010/main" val="31418469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160">
                <a:solidFill>
                  <a:schemeClr val="tx1"/>
                </a:solidFill>
                <a:latin typeface="+mj-lt"/>
              </a:rPr>
              <a:pPr marL="13716">
                <a:lnSpc>
                  <a:spcPts val="857"/>
                </a:lnSpc>
              </a:pPr>
              <a:t>105</a:t>
            </a:fld>
            <a:endParaRPr lang="en-IN" sz="2160" dirty="0">
              <a:solidFill>
                <a:schemeClr val="tx1"/>
              </a:solidFill>
              <a:latin typeface="+mj-lt"/>
            </a:endParaRPr>
          </a:p>
        </p:txBody>
      </p:sp>
      <p:sp>
        <p:nvSpPr>
          <p:cNvPr id="5" name="Rectangle 4"/>
          <p:cNvSpPr/>
          <p:nvPr/>
        </p:nvSpPr>
        <p:spPr>
          <a:xfrm>
            <a:off x="1088136" y="305181"/>
            <a:ext cx="5239512" cy="424732"/>
          </a:xfrm>
          <a:prstGeom prst="rect">
            <a:avLst/>
          </a:prstGeom>
        </p:spPr>
        <p:txBody>
          <a:bodyPr wrap="square">
            <a:spAutoFit/>
          </a:bodyPr>
          <a:lstStyle/>
          <a:p>
            <a:r>
              <a:rPr lang="en-US" sz="2160" b="1" dirty="0">
                <a:solidFill>
                  <a:schemeClr val="tx1"/>
                </a:solidFill>
                <a:latin typeface="+mj-lt"/>
              </a:rPr>
              <a:t>Adapters: Servants of the </a:t>
            </a:r>
            <a:r>
              <a:rPr lang="en-US" sz="2160" b="1" dirty="0" err="1">
                <a:solidFill>
                  <a:schemeClr val="tx1"/>
                </a:solidFill>
                <a:latin typeface="+mj-lt"/>
              </a:rPr>
              <a:t>ListView</a:t>
            </a:r>
            <a:endParaRPr lang="en-US" sz="2160" b="1" dirty="0">
              <a:solidFill>
                <a:schemeClr val="tx1"/>
              </a:solidFill>
              <a:latin typeface="+mj-lt"/>
            </a:endParaRPr>
          </a:p>
        </p:txBody>
      </p:sp>
      <p:sp>
        <p:nvSpPr>
          <p:cNvPr id="2" name="Rectangle 1"/>
          <p:cNvSpPr/>
          <p:nvPr/>
        </p:nvSpPr>
        <p:spPr>
          <a:xfrm>
            <a:off x="1143000" y="1117854"/>
            <a:ext cx="3913251" cy="424732"/>
          </a:xfrm>
          <a:prstGeom prst="rect">
            <a:avLst/>
          </a:prstGeom>
        </p:spPr>
        <p:txBody>
          <a:bodyPr wrap="none">
            <a:spAutoFit/>
          </a:bodyPr>
          <a:lstStyle/>
          <a:p>
            <a:r>
              <a:rPr lang="en-US" sz="2160" b="1" dirty="0">
                <a:solidFill>
                  <a:schemeClr val="tx1"/>
                </a:solidFill>
                <a:latin typeface="+mj-lt"/>
              </a:rPr>
              <a:t>What Exactly is an Adapter?</a:t>
            </a:r>
          </a:p>
        </p:txBody>
      </p:sp>
      <p:pic>
        <p:nvPicPr>
          <p:cNvPr id="4" name="Picture 3"/>
          <p:cNvPicPr>
            <a:picLocks noChangeAspect="1"/>
          </p:cNvPicPr>
          <p:nvPr/>
        </p:nvPicPr>
        <p:blipFill>
          <a:blip r:embed="rId2"/>
          <a:stretch>
            <a:fillRect/>
          </a:stretch>
        </p:blipFill>
        <p:spPr>
          <a:xfrm>
            <a:off x="1773936" y="1831086"/>
            <a:ext cx="6172200" cy="2139696"/>
          </a:xfrm>
          <a:prstGeom prst="rect">
            <a:avLst/>
          </a:prstGeom>
        </p:spPr>
      </p:pic>
    </p:spTree>
    <p:extLst>
      <p:ext uri="{BB962C8B-B14F-4D97-AF65-F5344CB8AC3E}">
        <p14:creationId xmlns:p14="http://schemas.microsoft.com/office/powerpoint/2010/main" val="36734107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160">
                <a:solidFill>
                  <a:schemeClr val="tx1"/>
                </a:solidFill>
                <a:latin typeface="+mj-lt"/>
              </a:rPr>
              <a:pPr marL="13716">
                <a:lnSpc>
                  <a:spcPts val="857"/>
                </a:lnSpc>
              </a:pPr>
              <a:t>106</a:t>
            </a:fld>
            <a:endParaRPr lang="en-IN" sz="2160"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err="1">
                <a:solidFill>
                  <a:schemeClr val="tx1"/>
                </a:solidFill>
                <a:latin typeface="+mj-lt"/>
                <a:ea typeface="+mj-ea"/>
              </a:rPr>
              <a:t>ListView</a:t>
            </a:r>
            <a:endParaRPr lang="en-US" sz="2880" dirty="0">
              <a:solidFill>
                <a:schemeClr val="tx1"/>
              </a:solidFill>
              <a:latin typeface="+mj-lt"/>
            </a:endParaRPr>
          </a:p>
        </p:txBody>
      </p:sp>
      <p:sp>
        <p:nvSpPr>
          <p:cNvPr id="6" name="Rectangle 5"/>
          <p:cNvSpPr/>
          <p:nvPr/>
        </p:nvSpPr>
        <p:spPr>
          <a:xfrm>
            <a:off x="374904" y="1145286"/>
            <a:ext cx="8394192" cy="3083921"/>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How to Implement it:</a:t>
            </a:r>
          </a:p>
          <a:p>
            <a:pPr marL="251460" marR="1829" indent="-246888" algn="just" defTabSz="329184">
              <a:spcBef>
                <a:spcPts val="34"/>
              </a:spcBef>
              <a:buFont typeface="Wingdings" panose="05000000000000000000" pitchFamily="2" charset="2"/>
              <a:buChar char="q"/>
            </a:pPr>
            <a:endParaRPr lang="en-US" sz="2160"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2160" b="1" i="1" spc="-2" dirty="0" err="1">
                <a:solidFill>
                  <a:schemeClr val="tx1"/>
                </a:solidFill>
                <a:latin typeface="+mj-lt"/>
              </a:rPr>
              <a:t>ListView</a:t>
            </a:r>
            <a:r>
              <a:rPr lang="en-US" sz="2160" b="1" i="1" spc="-2" dirty="0">
                <a:solidFill>
                  <a:schemeClr val="tx1"/>
                </a:solidFill>
                <a:latin typeface="+mj-lt"/>
              </a:rPr>
              <a:t> XML Layout</a:t>
            </a:r>
          </a:p>
          <a:p>
            <a:pPr marL="4572" marR="1829" algn="just" defTabSz="329184">
              <a:spcBef>
                <a:spcPts val="34"/>
              </a:spcBef>
            </a:pPr>
            <a:endParaRPr lang="en-US" sz="2160" b="1" i="1" spc="-2" dirty="0">
              <a:solidFill>
                <a:schemeClr val="tx1"/>
              </a:solidFill>
              <a:latin typeface="+mj-lt"/>
            </a:endParaRPr>
          </a:p>
          <a:p>
            <a:pPr marL="4572" marR="1829" algn="just" defTabSz="329184">
              <a:spcBef>
                <a:spcPts val="34"/>
              </a:spcBef>
            </a:pPr>
            <a:endParaRPr lang="en-US" sz="2160"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&lt;</a:t>
            </a:r>
            <a:r>
              <a:rPr lang="en-US" sz="2160" b="1" i="1" spc="-2" dirty="0" err="1">
                <a:solidFill>
                  <a:schemeClr val="tx1"/>
                </a:solidFill>
                <a:latin typeface="+mj-lt"/>
              </a:rPr>
              <a:t>ListView</a:t>
            </a:r>
            <a:endParaRPr lang="en-US" sz="2160" b="1" i="1" spc="-2" dirty="0">
              <a:solidFill>
                <a:schemeClr val="tx1"/>
              </a:solidFill>
              <a:latin typeface="+mj-lt"/>
            </a:endParaRPr>
          </a:p>
          <a:p>
            <a:pPr marL="4572" marR="1829" algn="just" defTabSz="329184">
              <a:spcBef>
                <a:spcPts val="34"/>
              </a:spcBef>
            </a:pPr>
            <a:r>
              <a:rPr lang="en-US" sz="2160" b="1" i="1" spc="-2" dirty="0">
                <a:solidFill>
                  <a:schemeClr val="tx1"/>
                </a:solidFill>
                <a:latin typeface="+mj-lt"/>
              </a:rPr>
              <a:t>      </a:t>
            </a:r>
            <a:r>
              <a:rPr lang="en-US" sz="2160" b="1" i="1" spc="-2" dirty="0" err="1">
                <a:solidFill>
                  <a:schemeClr val="tx1"/>
                </a:solidFill>
                <a:latin typeface="+mj-lt"/>
              </a:rPr>
              <a:t>android:id</a:t>
            </a:r>
            <a:r>
              <a:rPr lang="en-US" sz="2160" b="1" i="1" spc="-2" dirty="0">
                <a:solidFill>
                  <a:schemeClr val="tx1"/>
                </a:solidFill>
                <a:latin typeface="+mj-lt"/>
              </a:rPr>
              <a:t>="@+id/</a:t>
            </a:r>
            <a:r>
              <a:rPr lang="en-US" sz="2160" b="1" i="1" spc="-2" dirty="0" err="1">
                <a:solidFill>
                  <a:schemeClr val="tx1"/>
                </a:solidFill>
                <a:latin typeface="+mj-lt"/>
              </a:rPr>
              <a:t>recipe_list_view</a:t>
            </a:r>
            <a:r>
              <a:rPr lang="en-US" sz="2160" b="1" i="1" spc="-2" dirty="0">
                <a:solidFill>
                  <a:schemeClr val="tx1"/>
                </a:solidFill>
                <a:latin typeface="+mj-lt"/>
              </a:rPr>
              <a:t>"</a:t>
            </a:r>
          </a:p>
          <a:p>
            <a:pPr marL="4572" marR="1829" algn="just" defTabSz="329184">
              <a:spcBef>
                <a:spcPts val="34"/>
              </a:spcBef>
            </a:pPr>
            <a:r>
              <a:rPr lang="en-US" sz="2160" b="1" i="1" spc="-2" dirty="0">
                <a:solidFill>
                  <a:schemeClr val="tx1"/>
                </a:solidFill>
                <a:latin typeface="+mj-lt"/>
              </a:rPr>
              <a:t>      </a:t>
            </a:r>
            <a:r>
              <a:rPr lang="en-US" sz="2160" b="1" i="1" spc="-2" dirty="0" err="1">
                <a:solidFill>
                  <a:schemeClr val="tx1"/>
                </a:solidFill>
                <a:latin typeface="+mj-lt"/>
              </a:rPr>
              <a:t>android:layout_width</a:t>
            </a:r>
            <a:r>
              <a:rPr lang="en-US" sz="2160" b="1" i="1" spc="-2" dirty="0">
                <a:solidFill>
                  <a:schemeClr val="tx1"/>
                </a:solidFill>
                <a:latin typeface="+mj-lt"/>
              </a:rPr>
              <a:t>="</a:t>
            </a:r>
            <a:r>
              <a:rPr lang="en-US" sz="2160" b="1" i="1" spc="-2" dirty="0" err="1">
                <a:solidFill>
                  <a:schemeClr val="tx1"/>
                </a:solidFill>
                <a:latin typeface="+mj-lt"/>
              </a:rPr>
              <a:t>match_parent</a:t>
            </a:r>
            <a:r>
              <a:rPr lang="en-US" sz="2160" b="1" i="1" spc="-2" dirty="0">
                <a:solidFill>
                  <a:schemeClr val="tx1"/>
                </a:solidFill>
                <a:latin typeface="+mj-lt"/>
              </a:rPr>
              <a:t>"</a:t>
            </a:r>
          </a:p>
          <a:p>
            <a:pPr marL="4572" marR="1829" algn="just" defTabSz="329184">
              <a:spcBef>
                <a:spcPts val="34"/>
              </a:spcBef>
            </a:pPr>
            <a:r>
              <a:rPr lang="en-US" sz="2160" b="1" i="1" spc="-2" dirty="0">
                <a:solidFill>
                  <a:schemeClr val="tx1"/>
                </a:solidFill>
                <a:latin typeface="+mj-lt"/>
              </a:rPr>
              <a:t>      </a:t>
            </a:r>
            <a:r>
              <a:rPr lang="en-US" sz="2160" b="1" i="1" spc="-2" dirty="0" err="1">
                <a:solidFill>
                  <a:schemeClr val="tx1"/>
                </a:solidFill>
                <a:latin typeface="+mj-lt"/>
              </a:rPr>
              <a:t>android:layout_height</a:t>
            </a:r>
            <a:r>
              <a:rPr lang="en-US" sz="2160" b="1" i="1" spc="-2" dirty="0">
                <a:solidFill>
                  <a:schemeClr val="tx1"/>
                </a:solidFill>
                <a:latin typeface="+mj-lt"/>
              </a:rPr>
              <a:t>="</a:t>
            </a:r>
            <a:r>
              <a:rPr lang="en-US" sz="2160" b="1" i="1" spc="-2" dirty="0" err="1">
                <a:solidFill>
                  <a:schemeClr val="tx1"/>
                </a:solidFill>
                <a:latin typeface="+mj-lt"/>
              </a:rPr>
              <a:t>wrap_content</a:t>
            </a:r>
            <a:r>
              <a:rPr lang="en-US" sz="2160" b="1" i="1" spc="-2" dirty="0">
                <a:solidFill>
                  <a:schemeClr val="tx1"/>
                </a:solidFill>
                <a:latin typeface="+mj-lt"/>
              </a:rPr>
              <a:t> /&gt;</a:t>
            </a:r>
          </a:p>
        </p:txBody>
      </p:sp>
    </p:spTree>
    <p:extLst>
      <p:ext uri="{BB962C8B-B14F-4D97-AF65-F5344CB8AC3E}">
        <p14:creationId xmlns:p14="http://schemas.microsoft.com/office/powerpoint/2010/main" val="3824886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mtClean="0">
                <a:solidFill>
                  <a:schemeClr val="tx1"/>
                </a:solidFill>
                <a:latin typeface="+mj-lt"/>
              </a:rPr>
              <a:pPr marL="13716">
                <a:lnSpc>
                  <a:spcPts val="857"/>
                </a:lnSpc>
              </a:pPr>
              <a:t>107</a:t>
            </a:fld>
            <a:endParaRPr lang="en-IN" dirty="0">
              <a:solidFill>
                <a:schemeClr val="tx1"/>
              </a:solidFill>
              <a:latin typeface="+mj-lt"/>
            </a:endParaRPr>
          </a:p>
        </p:txBody>
      </p:sp>
      <p:sp>
        <p:nvSpPr>
          <p:cNvPr id="6" name="Rectangle 5"/>
          <p:cNvSpPr/>
          <p:nvPr/>
        </p:nvSpPr>
        <p:spPr>
          <a:xfrm>
            <a:off x="292608" y="816102"/>
            <a:ext cx="8394192" cy="4164602"/>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android:divider</a:t>
            </a:r>
            <a:r>
              <a:rPr lang="en-US" sz="1764" b="1" i="1" spc="-2" dirty="0">
                <a:solidFill>
                  <a:schemeClr val="tx1"/>
                </a:solidFill>
                <a:latin typeface="+mj-lt"/>
              </a:rPr>
              <a:t> : </a:t>
            </a:r>
            <a:r>
              <a:rPr lang="en-US" sz="1764" b="1" i="1" spc="-2" dirty="0" err="1">
                <a:solidFill>
                  <a:schemeClr val="tx1"/>
                </a:solidFill>
                <a:latin typeface="+mj-lt"/>
              </a:rPr>
              <a:t>Drawable</a:t>
            </a:r>
            <a:r>
              <a:rPr lang="en-US" sz="1764" b="1" i="1" spc="-2" dirty="0">
                <a:solidFill>
                  <a:schemeClr val="tx1"/>
                </a:solidFill>
                <a:latin typeface="+mj-lt"/>
              </a:rPr>
              <a:t> or color to draw between list items.</a:t>
            </a:r>
          </a:p>
          <a:p>
            <a:pPr marL="251460" marR="1829" indent="-246888" algn="just" defTabSz="329184">
              <a:spcBef>
                <a:spcPts val="34"/>
              </a:spcBef>
              <a:buFont typeface="Wingdings" panose="05000000000000000000" pitchFamily="2" charset="2"/>
              <a:buChar char="q"/>
            </a:pPr>
            <a:endParaRPr lang="en-US" sz="1764"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android:dividerHeight</a:t>
            </a:r>
            <a:r>
              <a:rPr lang="en-US" sz="1764" b="1" i="1" spc="-2" dirty="0">
                <a:solidFill>
                  <a:schemeClr val="tx1"/>
                </a:solidFill>
                <a:latin typeface="+mj-lt"/>
              </a:rPr>
              <a:t> : Height of the divider.</a:t>
            </a:r>
          </a:p>
          <a:p>
            <a:pPr marL="251460" marR="1829" indent="-246888" algn="just" defTabSz="329184">
              <a:spcBef>
                <a:spcPts val="34"/>
              </a:spcBef>
              <a:buFont typeface="Wingdings" panose="05000000000000000000" pitchFamily="2" charset="2"/>
              <a:buChar char="q"/>
            </a:pPr>
            <a:endParaRPr lang="en-US" sz="1764"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android:entries</a:t>
            </a:r>
            <a:r>
              <a:rPr lang="en-US" sz="1764" b="1" i="1" spc="-2" dirty="0">
                <a:solidFill>
                  <a:schemeClr val="tx1"/>
                </a:solidFill>
                <a:latin typeface="+mj-lt"/>
              </a:rPr>
              <a:t> : An array resource can be passed here to be displayed as a List.</a:t>
            </a: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android:footerDividersEnabled</a:t>
            </a:r>
            <a:r>
              <a:rPr lang="en-US" sz="1764" b="1" i="1" spc="-2" dirty="0">
                <a:solidFill>
                  <a:schemeClr val="tx1"/>
                </a:solidFill>
                <a:latin typeface="+mj-lt"/>
              </a:rPr>
              <a:t> : When set to false, there will be no divider at the end of the </a:t>
            </a:r>
            <a:r>
              <a:rPr lang="en-US" sz="1764" b="1" i="1" spc="-2" dirty="0" err="1">
                <a:solidFill>
                  <a:schemeClr val="tx1"/>
                </a:solidFill>
                <a:latin typeface="+mj-lt"/>
              </a:rPr>
              <a:t>ListView</a:t>
            </a:r>
            <a:r>
              <a:rPr lang="en-US" sz="1764" b="1" i="1" spc="-2" dirty="0">
                <a:solidFill>
                  <a:schemeClr val="tx1"/>
                </a:solidFill>
                <a:latin typeface="+mj-lt"/>
              </a:rPr>
              <a:t>.</a:t>
            </a:r>
          </a:p>
          <a:p>
            <a:pPr marL="251460" marR="1829" indent="-246888" algn="just" defTabSz="329184">
              <a:spcBef>
                <a:spcPts val="34"/>
              </a:spcBef>
              <a:buFont typeface="Wingdings" panose="05000000000000000000" pitchFamily="2" charset="2"/>
              <a:buChar char="q"/>
            </a:pPr>
            <a:endParaRPr lang="en-US" sz="1764"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android:headerDividersEnabled</a:t>
            </a:r>
            <a:r>
              <a:rPr lang="en-US" sz="1764" b="1" i="1" spc="-2" dirty="0">
                <a:solidFill>
                  <a:schemeClr val="tx1"/>
                </a:solidFill>
                <a:latin typeface="+mj-lt"/>
              </a:rPr>
              <a:t> : When set to false, there will be no divider at the top of the </a:t>
            </a:r>
            <a:r>
              <a:rPr lang="en-US" sz="1764" b="1" i="1" spc="-2" dirty="0" err="1">
                <a:solidFill>
                  <a:schemeClr val="tx1"/>
                </a:solidFill>
                <a:latin typeface="+mj-lt"/>
              </a:rPr>
              <a:t>ListView</a:t>
            </a:r>
            <a:r>
              <a:rPr lang="en-US" sz="1764" b="1" i="1" spc="-2" dirty="0">
                <a:solidFill>
                  <a:schemeClr val="tx1"/>
                </a:solidFill>
                <a:latin typeface="+mj-lt"/>
              </a:rPr>
              <a:t>.</a:t>
            </a: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android:clickable</a:t>
            </a:r>
            <a:r>
              <a:rPr lang="en-US" sz="1764" b="1" i="1" spc="-2" dirty="0">
                <a:solidFill>
                  <a:schemeClr val="tx1"/>
                </a:solidFill>
                <a:latin typeface="+mj-lt"/>
              </a:rPr>
              <a:t>: This makes the </a:t>
            </a:r>
            <a:r>
              <a:rPr lang="en-US" sz="1764" b="1" i="1" spc="-2" dirty="0" err="1">
                <a:solidFill>
                  <a:schemeClr val="tx1"/>
                </a:solidFill>
                <a:latin typeface="+mj-lt"/>
              </a:rPr>
              <a:t>ListView</a:t>
            </a:r>
            <a:r>
              <a:rPr lang="en-US" sz="1764" b="1" i="1" spc="-2" dirty="0">
                <a:solidFill>
                  <a:schemeClr val="tx1"/>
                </a:solidFill>
                <a:latin typeface="+mj-lt"/>
              </a:rPr>
              <a:t> rows clickable. </a:t>
            </a:r>
          </a:p>
          <a:p>
            <a:pPr marL="251460" marR="1829" indent="-246888" algn="just" defTabSz="329184">
              <a:spcBef>
                <a:spcPts val="34"/>
              </a:spcBef>
              <a:buFont typeface="Wingdings" panose="05000000000000000000" pitchFamily="2" charset="2"/>
              <a:buChar char="q"/>
            </a:pPr>
            <a:endParaRPr lang="en-US" sz="1764" b="1" i="1" spc="-2" dirty="0">
              <a:solidFill>
                <a:schemeClr val="tx1"/>
              </a:solidFill>
              <a:latin typeface="+mj-lt"/>
            </a:endParaRPr>
          </a:p>
          <a:p>
            <a:pPr marL="251460" marR="1829" indent="-246888" algn="just" defTabSz="329184">
              <a:spcBef>
                <a:spcPts val="34"/>
              </a:spcBef>
              <a:buFont typeface="Wingdings" panose="05000000000000000000" pitchFamily="2" charset="2"/>
              <a:buChar char="q"/>
            </a:pPr>
            <a:r>
              <a:rPr lang="en-US" sz="1764" b="1" i="1" spc="-2" dirty="0" err="1">
                <a:solidFill>
                  <a:schemeClr val="tx1"/>
                </a:solidFill>
                <a:latin typeface="+mj-lt"/>
              </a:rPr>
              <a:t>android:listSelector</a:t>
            </a:r>
            <a:r>
              <a:rPr lang="en-US" sz="1764" b="1" i="1" spc="-2" dirty="0">
                <a:solidFill>
                  <a:schemeClr val="tx1"/>
                </a:solidFill>
                <a:latin typeface="+mj-lt"/>
              </a:rPr>
              <a:t>: Set the background color of the list view row when it is clicked.</a:t>
            </a:r>
          </a:p>
        </p:txBody>
      </p:sp>
      <p:sp>
        <p:nvSpPr>
          <p:cNvPr id="4" name="Rectangle 3"/>
          <p:cNvSpPr/>
          <p:nvPr/>
        </p:nvSpPr>
        <p:spPr>
          <a:xfrm>
            <a:off x="539496" y="377190"/>
            <a:ext cx="4251960" cy="402546"/>
          </a:xfrm>
          <a:prstGeom prst="rect">
            <a:avLst/>
          </a:prstGeom>
        </p:spPr>
        <p:txBody>
          <a:bodyPr wrap="square">
            <a:spAutoFit/>
          </a:bodyPr>
          <a:lstStyle/>
          <a:p>
            <a:r>
              <a:rPr lang="en-US" sz="2016" b="1" dirty="0">
                <a:solidFill>
                  <a:schemeClr val="tx1"/>
                </a:solidFill>
                <a:latin typeface="+mj-lt"/>
              </a:rPr>
              <a:t>List View XML attributes</a:t>
            </a:r>
          </a:p>
        </p:txBody>
      </p:sp>
    </p:spTree>
    <p:extLst>
      <p:ext uri="{BB962C8B-B14F-4D97-AF65-F5344CB8AC3E}">
        <p14:creationId xmlns:p14="http://schemas.microsoft.com/office/powerpoint/2010/main" val="11457031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1584">
                <a:solidFill>
                  <a:schemeClr val="tx1"/>
                </a:solidFill>
                <a:latin typeface="+mj-lt"/>
              </a:rPr>
              <a:pPr marL="13716">
                <a:lnSpc>
                  <a:spcPts val="857"/>
                </a:lnSpc>
              </a:pPr>
              <a:t>108</a:t>
            </a:fld>
            <a:endParaRPr lang="en-IN" sz="1584" dirty="0">
              <a:solidFill>
                <a:schemeClr val="tx1"/>
              </a:solidFill>
              <a:latin typeface="+mj-lt"/>
            </a:endParaRPr>
          </a:p>
        </p:txBody>
      </p:sp>
      <p:sp>
        <p:nvSpPr>
          <p:cNvPr id="4" name="Rectangle 3"/>
          <p:cNvSpPr/>
          <p:nvPr/>
        </p:nvSpPr>
        <p:spPr>
          <a:xfrm>
            <a:off x="539496" y="377190"/>
            <a:ext cx="4251960" cy="336118"/>
          </a:xfrm>
          <a:prstGeom prst="rect">
            <a:avLst/>
          </a:prstGeom>
        </p:spPr>
        <p:txBody>
          <a:bodyPr wrap="square">
            <a:spAutoFit/>
          </a:bodyPr>
          <a:lstStyle/>
          <a:p>
            <a:r>
              <a:rPr lang="en-US" sz="1584" b="1" dirty="0">
                <a:solidFill>
                  <a:schemeClr val="tx1"/>
                </a:solidFill>
                <a:latin typeface="+mj-lt"/>
              </a:rPr>
              <a:t>String.xml</a:t>
            </a:r>
          </a:p>
        </p:txBody>
      </p:sp>
      <p:sp>
        <p:nvSpPr>
          <p:cNvPr id="5" name="Rectangle 4"/>
          <p:cNvSpPr/>
          <p:nvPr/>
        </p:nvSpPr>
        <p:spPr>
          <a:xfrm>
            <a:off x="758952" y="953262"/>
            <a:ext cx="4572000" cy="3505319"/>
          </a:xfrm>
          <a:prstGeom prst="rect">
            <a:avLst/>
          </a:prstGeom>
        </p:spPr>
        <p:txBody>
          <a:bodyPr>
            <a:spAutoFit/>
          </a:bodyPr>
          <a:lstStyle/>
          <a:p>
            <a:r>
              <a:rPr lang="en-US" sz="1584" dirty="0">
                <a:solidFill>
                  <a:schemeClr val="tx1"/>
                </a:solidFill>
                <a:latin typeface="+mj-lt"/>
              </a:rPr>
              <a:t>&lt;string-array name="Colors"&gt;</a:t>
            </a:r>
          </a:p>
          <a:p>
            <a:r>
              <a:rPr lang="en-US" sz="1584" dirty="0">
                <a:solidFill>
                  <a:schemeClr val="tx1"/>
                </a:solidFill>
                <a:latin typeface="+mj-lt"/>
              </a:rPr>
              <a:t>        &lt;item name="color"&gt;Red&lt;/item&gt;</a:t>
            </a:r>
          </a:p>
          <a:p>
            <a:r>
              <a:rPr lang="en-US" sz="1584" dirty="0">
                <a:solidFill>
                  <a:schemeClr val="tx1"/>
                </a:solidFill>
                <a:latin typeface="+mj-lt"/>
              </a:rPr>
              <a:t>        &lt;item name="color"&gt;Orange&lt;/item&gt;</a:t>
            </a:r>
          </a:p>
          <a:p>
            <a:r>
              <a:rPr lang="en-US" sz="1584" dirty="0">
                <a:solidFill>
                  <a:schemeClr val="tx1"/>
                </a:solidFill>
                <a:latin typeface="+mj-lt"/>
              </a:rPr>
              <a:t>        &lt;item name="color"&gt;Yellow&lt;/item&gt;</a:t>
            </a:r>
          </a:p>
          <a:p>
            <a:r>
              <a:rPr lang="en-US" sz="1584" dirty="0">
                <a:solidFill>
                  <a:schemeClr val="tx1"/>
                </a:solidFill>
                <a:latin typeface="+mj-lt"/>
              </a:rPr>
              <a:t>        &lt;item name="color"&gt;Green&lt;/item&gt;</a:t>
            </a:r>
          </a:p>
          <a:p>
            <a:r>
              <a:rPr lang="en-US" sz="1584" dirty="0">
                <a:solidFill>
                  <a:schemeClr val="tx1"/>
                </a:solidFill>
                <a:latin typeface="+mj-lt"/>
              </a:rPr>
              <a:t>        &lt;item name="color"&gt;Blue&lt;/item&gt;</a:t>
            </a:r>
          </a:p>
          <a:p>
            <a:r>
              <a:rPr lang="en-US" sz="1584" dirty="0">
                <a:solidFill>
                  <a:schemeClr val="tx1"/>
                </a:solidFill>
                <a:latin typeface="+mj-lt"/>
              </a:rPr>
              <a:t>        &lt;item name="color"&gt;White&lt;/item&gt;</a:t>
            </a:r>
          </a:p>
          <a:p>
            <a:r>
              <a:rPr lang="en-US" sz="1584" dirty="0">
                <a:solidFill>
                  <a:schemeClr val="tx1"/>
                </a:solidFill>
                <a:latin typeface="+mj-lt"/>
              </a:rPr>
              <a:t>        &lt;item name="color"&gt;Black&lt;/item&gt;</a:t>
            </a:r>
          </a:p>
          <a:p>
            <a:r>
              <a:rPr lang="en-US" sz="1584" dirty="0">
                <a:solidFill>
                  <a:schemeClr val="tx1"/>
                </a:solidFill>
                <a:latin typeface="+mj-lt"/>
              </a:rPr>
              <a:t>        &lt;item name="color"&gt;Purple&lt;/item&gt;</a:t>
            </a:r>
          </a:p>
          <a:p>
            <a:r>
              <a:rPr lang="en-US" sz="1584" dirty="0">
                <a:solidFill>
                  <a:schemeClr val="tx1"/>
                </a:solidFill>
                <a:latin typeface="+mj-lt"/>
              </a:rPr>
              <a:t>        &lt;item name="color"&gt;Pink&lt;/item&gt;</a:t>
            </a:r>
          </a:p>
          <a:p>
            <a:r>
              <a:rPr lang="en-US" sz="1584" dirty="0">
                <a:solidFill>
                  <a:schemeClr val="tx1"/>
                </a:solidFill>
                <a:latin typeface="+mj-lt"/>
              </a:rPr>
              <a:t>        &lt;item name="color"&gt;Gray&lt;/item&gt;</a:t>
            </a:r>
          </a:p>
          <a:p>
            <a:r>
              <a:rPr lang="en-US" sz="1584" dirty="0">
                <a:solidFill>
                  <a:schemeClr val="tx1"/>
                </a:solidFill>
                <a:latin typeface="+mj-lt"/>
              </a:rPr>
              <a:t>        &lt;item name="color"&gt;Cyan Blue&lt;/item&gt;</a:t>
            </a:r>
          </a:p>
          <a:p>
            <a:r>
              <a:rPr lang="en-US" sz="1584" dirty="0">
                <a:solidFill>
                  <a:schemeClr val="tx1"/>
                </a:solidFill>
                <a:latin typeface="+mj-lt"/>
              </a:rPr>
              <a:t>        &lt;item name="color"&gt;Magenta&lt;/item&gt;</a:t>
            </a:r>
          </a:p>
          <a:p>
            <a:r>
              <a:rPr lang="en-US" sz="1584" dirty="0">
                <a:solidFill>
                  <a:schemeClr val="tx1"/>
                </a:solidFill>
                <a:latin typeface="+mj-lt"/>
              </a:rPr>
              <a:t>    &lt;/string-array&gt;</a:t>
            </a:r>
          </a:p>
        </p:txBody>
      </p:sp>
    </p:spTree>
    <p:extLst>
      <p:ext uri="{BB962C8B-B14F-4D97-AF65-F5344CB8AC3E}">
        <p14:creationId xmlns:p14="http://schemas.microsoft.com/office/powerpoint/2010/main" val="32550772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p:txBody>
          <a:bodyPr/>
          <a:lstStyle/>
          <a:p>
            <a:pPr marL="13716">
              <a:lnSpc>
                <a:spcPts val="857"/>
              </a:lnSpc>
            </a:pPr>
            <a:fld id="{81D60167-4931-47E6-BA6A-407CBD079E47}" type="slidenum">
              <a:rPr lang="en-IN" smtClean="0">
                <a:solidFill>
                  <a:schemeClr val="tx1"/>
                </a:solidFill>
              </a:rPr>
              <a:pPr marL="13716">
                <a:lnSpc>
                  <a:spcPts val="857"/>
                </a:lnSpc>
              </a:pPr>
              <a:t>109</a:t>
            </a:fld>
            <a:endParaRPr lang="en-IN" dirty="0">
              <a:solidFill>
                <a:schemeClr val="tx1"/>
              </a:solidFill>
            </a:endParaRPr>
          </a:p>
        </p:txBody>
      </p:sp>
      <p:sp>
        <p:nvSpPr>
          <p:cNvPr id="4" name="Rectangle 3"/>
          <p:cNvSpPr/>
          <p:nvPr/>
        </p:nvSpPr>
        <p:spPr>
          <a:xfrm>
            <a:off x="539496" y="377190"/>
            <a:ext cx="4251960" cy="402546"/>
          </a:xfrm>
          <a:prstGeom prst="rect">
            <a:avLst/>
          </a:prstGeom>
        </p:spPr>
        <p:txBody>
          <a:bodyPr wrap="square">
            <a:spAutoFit/>
          </a:bodyPr>
          <a:lstStyle/>
          <a:p>
            <a:r>
              <a:rPr lang="en-US" sz="2016" b="1" dirty="0">
                <a:solidFill>
                  <a:schemeClr val="tx1"/>
                </a:solidFill>
                <a:latin typeface="+mj-lt"/>
              </a:rPr>
              <a:t>Activity_main.xml</a:t>
            </a:r>
          </a:p>
        </p:txBody>
      </p:sp>
      <p:sp>
        <p:nvSpPr>
          <p:cNvPr id="6" name="Rectangle 5"/>
          <p:cNvSpPr/>
          <p:nvPr/>
        </p:nvSpPr>
        <p:spPr>
          <a:xfrm>
            <a:off x="539496" y="954076"/>
            <a:ext cx="6693408" cy="3881191"/>
          </a:xfrm>
          <a:prstGeom prst="rect">
            <a:avLst/>
          </a:prstGeom>
        </p:spPr>
        <p:txBody>
          <a:bodyPr wrap="square">
            <a:spAutoFit/>
          </a:bodyPr>
          <a:lstStyle/>
          <a:p>
            <a:r>
              <a:rPr lang="en-US" sz="1296" dirty="0">
                <a:solidFill>
                  <a:schemeClr val="tx1"/>
                </a:solidFill>
              </a:rPr>
              <a:t>&lt;?xml version="1.0" encoding="utf-8"?&gt;</a:t>
            </a:r>
          </a:p>
          <a:p>
            <a:r>
              <a:rPr lang="en-US" sz="1296" dirty="0">
                <a:solidFill>
                  <a:schemeClr val="tx1"/>
                </a:solidFill>
              </a:rPr>
              <a:t>&lt;</a:t>
            </a:r>
            <a:r>
              <a:rPr lang="en-US" sz="1296" dirty="0" err="1">
                <a:solidFill>
                  <a:schemeClr val="tx1"/>
                </a:solidFill>
              </a:rPr>
              <a:t>android.support.constraint.ConstraintLayout</a:t>
            </a:r>
            <a:r>
              <a:rPr lang="en-US" sz="1296" dirty="0">
                <a:solidFill>
                  <a:schemeClr val="tx1"/>
                </a:solidFill>
              </a:rPr>
              <a:t> </a:t>
            </a:r>
            <a:r>
              <a:rPr lang="en-US" sz="1296" dirty="0" err="1">
                <a:solidFill>
                  <a:schemeClr val="tx1"/>
                </a:solidFill>
              </a:rPr>
              <a:t>xmlns:android</a:t>
            </a:r>
            <a:r>
              <a:rPr lang="en-US" sz="1296" dirty="0">
                <a:solidFill>
                  <a:schemeClr val="tx1"/>
                </a:solidFill>
              </a:rPr>
              <a:t>="http://schemas.android.com/</a:t>
            </a:r>
            <a:r>
              <a:rPr lang="en-US" sz="1296" dirty="0" err="1">
                <a:solidFill>
                  <a:schemeClr val="tx1"/>
                </a:solidFill>
              </a:rPr>
              <a:t>apk</a:t>
            </a:r>
            <a:r>
              <a:rPr lang="en-US" sz="1296" dirty="0">
                <a:solidFill>
                  <a:schemeClr val="tx1"/>
                </a:solidFill>
              </a:rPr>
              <a:t>/res/android"</a:t>
            </a:r>
          </a:p>
          <a:p>
            <a:r>
              <a:rPr lang="en-US" sz="1296" dirty="0">
                <a:solidFill>
                  <a:schemeClr val="tx1"/>
                </a:solidFill>
              </a:rPr>
              <a:t>    </a:t>
            </a:r>
            <a:r>
              <a:rPr lang="en-US" sz="1296" dirty="0" err="1">
                <a:solidFill>
                  <a:schemeClr val="tx1"/>
                </a:solidFill>
              </a:rPr>
              <a:t>xmlns:app</a:t>
            </a:r>
            <a:r>
              <a:rPr lang="en-US" sz="1296" dirty="0">
                <a:solidFill>
                  <a:schemeClr val="tx1"/>
                </a:solidFill>
              </a:rPr>
              <a:t>="http://schemas.android.com/</a:t>
            </a:r>
            <a:r>
              <a:rPr lang="en-US" sz="1296" dirty="0" err="1">
                <a:solidFill>
                  <a:schemeClr val="tx1"/>
                </a:solidFill>
              </a:rPr>
              <a:t>apk</a:t>
            </a:r>
            <a:r>
              <a:rPr lang="en-US" sz="1296" dirty="0">
                <a:solidFill>
                  <a:schemeClr val="tx1"/>
                </a:solidFill>
              </a:rPr>
              <a:t>/res-auto"</a:t>
            </a:r>
          </a:p>
          <a:p>
            <a:r>
              <a:rPr lang="en-US" sz="1296" dirty="0">
                <a:solidFill>
                  <a:schemeClr val="tx1"/>
                </a:solidFill>
              </a:rPr>
              <a:t>    </a:t>
            </a:r>
            <a:r>
              <a:rPr lang="en-US" sz="1296" dirty="0" err="1">
                <a:solidFill>
                  <a:schemeClr val="tx1"/>
                </a:solidFill>
              </a:rPr>
              <a:t>xmlns:tools</a:t>
            </a:r>
            <a:r>
              <a:rPr lang="en-US" sz="1296" dirty="0">
                <a:solidFill>
                  <a:schemeClr val="tx1"/>
                </a:solidFill>
              </a:rPr>
              <a:t>="http://schemas.android.com/tools"</a:t>
            </a:r>
          </a:p>
          <a:p>
            <a:r>
              <a:rPr lang="en-US" sz="1296" dirty="0">
                <a:solidFill>
                  <a:schemeClr val="tx1"/>
                </a:solidFill>
              </a:rPr>
              <a:t>    </a:t>
            </a:r>
            <a:r>
              <a:rPr lang="en-US" sz="1296" dirty="0" err="1">
                <a:solidFill>
                  <a:schemeClr val="tx1"/>
                </a:solidFill>
              </a:rPr>
              <a:t>android:layout_width</a:t>
            </a:r>
            <a:r>
              <a:rPr lang="en-US" sz="1296" dirty="0">
                <a:solidFill>
                  <a:schemeClr val="tx1"/>
                </a:solidFill>
              </a:rPr>
              <a:t>="</a:t>
            </a:r>
            <a:r>
              <a:rPr lang="en-US" sz="1296" dirty="0" err="1">
                <a:solidFill>
                  <a:schemeClr val="tx1"/>
                </a:solidFill>
              </a:rPr>
              <a:t>match_parent</a:t>
            </a:r>
            <a:r>
              <a:rPr lang="en-US" sz="1296" dirty="0">
                <a:solidFill>
                  <a:schemeClr val="tx1"/>
                </a:solidFill>
              </a:rPr>
              <a:t>"</a:t>
            </a:r>
          </a:p>
          <a:p>
            <a:r>
              <a:rPr lang="en-US" sz="1296" dirty="0">
                <a:solidFill>
                  <a:schemeClr val="tx1"/>
                </a:solidFill>
              </a:rPr>
              <a:t>    </a:t>
            </a:r>
            <a:r>
              <a:rPr lang="en-US" sz="1296" dirty="0" err="1">
                <a:solidFill>
                  <a:schemeClr val="tx1"/>
                </a:solidFill>
              </a:rPr>
              <a:t>android:layout_height</a:t>
            </a:r>
            <a:r>
              <a:rPr lang="en-US" sz="1296" dirty="0">
                <a:solidFill>
                  <a:schemeClr val="tx1"/>
                </a:solidFill>
              </a:rPr>
              <a:t>="</a:t>
            </a:r>
            <a:r>
              <a:rPr lang="en-US" sz="1296" dirty="0" err="1">
                <a:solidFill>
                  <a:schemeClr val="tx1"/>
                </a:solidFill>
              </a:rPr>
              <a:t>match_parent</a:t>
            </a:r>
            <a:r>
              <a:rPr lang="en-US" sz="1296" dirty="0">
                <a:solidFill>
                  <a:schemeClr val="tx1"/>
                </a:solidFill>
              </a:rPr>
              <a:t>"</a:t>
            </a:r>
          </a:p>
          <a:p>
            <a:r>
              <a:rPr lang="en-US" sz="1296" dirty="0">
                <a:solidFill>
                  <a:schemeClr val="tx1"/>
                </a:solidFill>
              </a:rPr>
              <a:t>    </a:t>
            </a:r>
            <a:r>
              <a:rPr lang="en-US" sz="1296" dirty="0" err="1">
                <a:solidFill>
                  <a:schemeClr val="tx1"/>
                </a:solidFill>
              </a:rPr>
              <a:t>tools:context</a:t>
            </a:r>
            <a:r>
              <a:rPr lang="en-US" sz="1296" dirty="0">
                <a:solidFill>
                  <a:schemeClr val="tx1"/>
                </a:solidFill>
              </a:rPr>
              <a:t>=".</a:t>
            </a:r>
            <a:r>
              <a:rPr lang="en-US" sz="1296" dirty="0" err="1">
                <a:solidFill>
                  <a:schemeClr val="tx1"/>
                </a:solidFill>
              </a:rPr>
              <a:t>MainActivity</a:t>
            </a:r>
            <a:r>
              <a:rPr lang="en-US" sz="1296" dirty="0">
                <a:solidFill>
                  <a:schemeClr val="tx1"/>
                </a:solidFill>
              </a:rPr>
              <a:t>"&gt;</a:t>
            </a:r>
          </a:p>
          <a:p>
            <a:endParaRPr lang="en-US" sz="1296" dirty="0">
              <a:solidFill>
                <a:schemeClr val="tx1"/>
              </a:solidFill>
            </a:endParaRPr>
          </a:p>
          <a:p>
            <a:r>
              <a:rPr lang="en-US" sz="1296" dirty="0">
                <a:solidFill>
                  <a:schemeClr val="tx1"/>
                </a:solidFill>
              </a:rPr>
              <a:t>    &lt;</a:t>
            </a:r>
            <a:r>
              <a:rPr lang="en-US" sz="1296" dirty="0" err="1">
                <a:solidFill>
                  <a:schemeClr val="tx1"/>
                </a:solidFill>
              </a:rPr>
              <a:t>ListView</a:t>
            </a:r>
            <a:endParaRPr lang="en-US" sz="1296" dirty="0">
              <a:solidFill>
                <a:schemeClr val="tx1"/>
              </a:solidFill>
            </a:endParaRPr>
          </a:p>
          <a:p>
            <a:r>
              <a:rPr lang="en-US" sz="1296" dirty="0">
                <a:solidFill>
                  <a:schemeClr val="tx1"/>
                </a:solidFill>
              </a:rPr>
              <a:t>        </a:t>
            </a:r>
            <a:r>
              <a:rPr lang="en-US" sz="1296" dirty="0" err="1">
                <a:solidFill>
                  <a:schemeClr val="tx1"/>
                </a:solidFill>
              </a:rPr>
              <a:t>android:layout_width</a:t>
            </a:r>
            <a:r>
              <a:rPr lang="en-US" sz="1296" dirty="0">
                <a:solidFill>
                  <a:schemeClr val="tx1"/>
                </a:solidFill>
              </a:rPr>
              <a:t>="</a:t>
            </a:r>
            <a:r>
              <a:rPr lang="en-US" sz="1296" dirty="0" err="1">
                <a:solidFill>
                  <a:schemeClr val="tx1"/>
                </a:solidFill>
              </a:rPr>
              <a:t>wrap_content</a:t>
            </a:r>
            <a:r>
              <a:rPr lang="en-US" sz="1296" dirty="0">
                <a:solidFill>
                  <a:schemeClr val="tx1"/>
                </a:solidFill>
              </a:rPr>
              <a:t>"</a:t>
            </a:r>
          </a:p>
          <a:p>
            <a:r>
              <a:rPr lang="en-US" sz="1296" dirty="0">
                <a:solidFill>
                  <a:schemeClr val="tx1"/>
                </a:solidFill>
              </a:rPr>
              <a:t>        </a:t>
            </a:r>
            <a:r>
              <a:rPr lang="en-US" sz="1296" dirty="0" err="1">
                <a:solidFill>
                  <a:schemeClr val="tx1"/>
                </a:solidFill>
              </a:rPr>
              <a:t>android:layout_height</a:t>
            </a:r>
            <a:r>
              <a:rPr lang="en-US" sz="1296" dirty="0">
                <a:solidFill>
                  <a:schemeClr val="tx1"/>
                </a:solidFill>
              </a:rPr>
              <a:t>="</a:t>
            </a:r>
            <a:r>
              <a:rPr lang="en-US" sz="1296" dirty="0" err="1">
                <a:solidFill>
                  <a:schemeClr val="tx1"/>
                </a:solidFill>
              </a:rPr>
              <a:t>wrap_content</a:t>
            </a:r>
            <a:r>
              <a:rPr lang="en-US" sz="1296" dirty="0">
                <a:solidFill>
                  <a:schemeClr val="tx1"/>
                </a:solidFill>
              </a:rPr>
              <a:t>"</a:t>
            </a:r>
          </a:p>
          <a:p>
            <a:r>
              <a:rPr lang="en-US" sz="1296" dirty="0">
                <a:solidFill>
                  <a:schemeClr val="tx1"/>
                </a:solidFill>
              </a:rPr>
              <a:t>        </a:t>
            </a:r>
            <a:r>
              <a:rPr lang="en-US" sz="1296" dirty="0" err="1">
                <a:solidFill>
                  <a:schemeClr val="tx1"/>
                </a:solidFill>
              </a:rPr>
              <a:t>android:entries</a:t>
            </a:r>
            <a:r>
              <a:rPr lang="en-US" sz="1296" dirty="0">
                <a:solidFill>
                  <a:schemeClr val="tx1"/>
                </a:solidFill>
              </a:rPr>
              <a:t>="@array/Colors"</a:t>
            </a:r>
          </a:p>
          <a:p>
            <a:r>
              <a:rPr lang="en-US" sz="1296" dirty="0">
                <a:solidFill>
                  <a:schemeClr val="tx1"/>
                </a:solidFill>
              </a:rPr>
              <a:t>        </a:t>
            </a:r>
            <a:r>
              <a:rPr lang="en-US" sz="1296" dirty="0" err="1">
                <a:solidFill>
                  <a:schemeClr val="tx1"/>
                </a:solidFill>
              </a:rPr>
              <a:t>app:layout_constraintBottom_toBottomOf</a:t>
            </a:r>
            <a:r>
              <a:rPr lang="en-US" sz="1296" dirty="0">
                <a:solidFill>
                  <a:schemeClr val="tx1"/>
                </a:solidFill>
              </a:rPr>
              <a:t>="parent"</a:t>
            </a:r>
          </a:p>
          <a:p>
            <a:r>
              <a:rPr lang="en-US" sz="1296" dirty="0">
                <a:solidFill>
                  <a:schemeClr val="tx1"/>
                </a:solidFill>
              </a:rPr>
              <a:t>        </a:t>
            </a:r>
            <a:r>
              <a:rPr lang="en-US" sz="1296" dirty="0" err="1">
                <a:solidFill>
                  <a:schemeClr val="tx1"/>
                </a:solidFill>
              </a:rPr>
              <a:t>app:layout_constraintLeft_toLeftOf</a:t>
            </a:r>
            <a:r>
              <a:rPr lang="en-US" sz="1296" dirty="0">
                <a:solidFill>
                  <a:schemeClr val="tx1"/>
                </a:solidFill>
              </a:rPr>
              <a:t>="parent"</a:t>
            </a:r>
          </a:p>
          <a:p>
            <a:r>
              <a:rPr lang="en-US" sz="1296" dirty="0">
                <a:solidFill>
                  <a:schemeClr val="tx1"/>
                </a:solidFill>
              </a:rPr>
              <a:t>        </a:t>
            </a:r>
            <a:r>
              <a:rPr lang="en-US" sz="1296" dirty="0" err="1">
                <a:solidFill>
                  <a:schemeClr val="tx1"/>
                </a:solidFill>
              </a:rPr>
              <a:t>app:layout_constraintRight_toRightOf</a:t>
            </a:r>
            <a:r>
              <a:rPr lang="en-US" sz="1296" dirty="0">
                <a:solidFill>
                  <a:schemeClr val="tx1"/>
                </a:solidFill>
              </a:rPr>
              <a:t>="parent"</a:t>
            </a:r>
          </a:p>
          <a:p>
            <a:r>
              <a:rPr lang="en-US" sz="1296" dirty="0">
                <a:solidFill>
                  <a:schemeClr val="tx1"/>
                </a:solidFill>
              </a:rPr>
              <a:t>        </a:t>
            </a:r>
            <a:r>
              <a:rPr lang="en-US" sz="1296" dirty="0" err="1">
                <a:solidFill>
                  <a:schemeClr val="tx1"/>
                </a:solidFill>
              </a:rPr>
              <a:t>app:layout_constraintTop_toTopOf</a:t>
            </a:r>
            <a:r>
              <a:rPr lang="en-US" sz="1296" dirty="0">
                <a:solidFill>
                  <a:schemeClr val="tx1"/>
                </a:solidFill>
              </a:rPr>
              <a:t>="parent" /&gt;</a:t>
            </a:r>
          </a:p>
          <a:p>
            <a:endParaRPr lang="en-US" sz="1296" dirty="0">
              <a:solidFill>
                <a:schemeClr val="tx1"/>
              </a:solidFill>
            </a:endParaRPr>
          </a:p>
          <a:p>
            <a:r>
              <a:rPr lang="en-US" sz="1296" dirty="0">
                <a:solidFill>
                  <a:schemeClr val="tx1"/>
                </a:solidFill>
              </a:rPr>
              <a:t>&lt;/</a:t>
            </a:r>
            <a:r>
              <a:rPr lang="en-US" sz="1296" dirty="0" err="1">
                <a:solidFill>
                  <a:schemeClr val="tx1"/>
                </a:solidFill>
              </a:rPr>
              <a:t>android.support.constraint.ConstraintLayout</a:t>
            </a:r>
            <a:r>
              <a:rPr lang="en-US" sz="1296" dirty="0">
                <a:solidFill>
                  <a:schemeClr val="tx1"/>
                </a:solidFill>
              </a:rPr>
              <a:t>&gt;</a:t>
            </a:r>
          </a:p>
        </p:txBody>
      </p:sp>
    </p:spTree>
    <p:extLst>
      <p:ext uri="{BB962C8B-B14F-4D97-AF65-F5344CB8AC3E}">
        <p14:creationId xmlns:p14="http://schemas.microsoft.com/office/powerpoint/2010/main" val="170981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1239012"/>
            <a:ext cx="6858000" cy="3904488"/>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463991" y="468265"/>
            <a:ext cx="5797525" cy="685957"/>
          </a:xfrm>
          <a:prstGeom prst="rect">
            <a:avLst/>
          </a:prstGeom>
        </p:spPr>
        <p:txBody>
          <a:bodyPr spcFirstLastPara="1" vert="horz" wrap="square" lIns="0" tIns="4572" rIns="0" bIns="0" rtlCol="0" anchor="t" anchorCtr="0">
            <a:spAutoFit/>
          </a:bodyPr>
          <a:lstStyle/>
          <a:p>
            <a:pPr marL="4572">
              <a:spcBef>
                <a:spcPts val="36"/>
              </a:spcBef>
            </a:pPr>
            <a:r>
              <a:rPr sz="1476" dirty="0"/>
              <a:t>It is used to proportionally assign space to widgets in a</a:t>
            </a:r>
            <a:r>
              <a:rPr sz="1476" spc="-88" dirty="0"/>
              <a:t> </a:t>
            </a:r>
            <a:r>
              <a:rPr sz="1476" spc="-16" dirty="0"/>
              <a:t>view.</a:t>
            </a:r>
            <a:endParaRPr sz="1476"/>
          </a:p>
          <a:p>
            <a:pPr marL="4572" marR="1829"/>
            <a:r>
              <a:rPr sz="1476" spc="-45" dirty="0"/>
              <a:t>You </a:t>
            </a:r>
            <a:r>
              <a:rPr sz="1476" dirty="0"/>
              <a:t>set </a:t>
            </a:r>
            <a:r>
              <a:rPr sz="1476" spc="-2" dirty="0">
                <a:solidFill>
                  <a:srgbClr val="F79446"/>
                </a:solidFill>
              </a:rPr>
              <a:t>android:layout_weight </a:t>
            </a:r>
            <a:r>
              <a:rPr sz="1476" dirty="0"/>
              <a:t>to a value </a:t>
            </a:r>
            <a:r>
              <a:rPr sz="1476" spc="-2" dirty="0"/>
              <a:t>(1, 2, 3, </a:t>
            </a:r>
            <a:r>
              <a:rPr sz="1476" dirty="0"/>
              <a:t>…) </a:t>
            </a:r>
            <a:r>
              <a:rPr sz="1476" spc="-4" dirty="0"/>
              <a:t>to </a:t>
            </a:r>
            <a:r>
              <a:rPr sz="1476" spc="-2" dirty="0"/>
              <a:t>indicates what  </a:t>
            </a:r>
            <a:r>
              <a:rPr sz="1476" dirty="0"/>
              <a:t>proportion of the free space should go to that</a:t>
            </a:r>
            <a:r>
              <a:rPr sz="1476" spc="-90" dirty="0"/>
              <a:t> </a:t>
            </a:r>
            <a:r>
              <a:rPr sz="1476" dirty="0"/>
              <a:t>widget.</a:t>
            </a:r>
            <a:endParaRPr sz="1476"/>
          </a:p>
        </p:txBody>
      </p:sp>
      <p:sp>
        <p:nvSpPr>
          <p:cNvPr id="4" name="object 4"/>
          <p:cNvSpPr txBox="1"/>
          <p:nvPr/>
        </p:nvSpPr>
        <p:spPr>
          <a:xfrm>
            <a:off x="1523464" y="1286698"/>
            <a:ext cx="2771318" cy="1367297"/>
          </a:xfrm>
          <a:prstGeom prst="rect">
            <a:avLst/>
          </a:prstGeom>
        </p:spPr>
        <p:txBody>
          <a:bodyPr vert="horz" wrap="square" lIns="0" tIns="4572" rIns="0" bIns="0" rtlCol="0">
            <a:spAutoFit/>
          </a:bodyPr>
          <a:lstStyle/>
          <a:p>
            <a:pPr marL="4572">
              <a:spcBef>
                <a:spcPts val="36"/>
              </a:spcBef>
            </a:pPr>
            <a:r>
              <a:rPr sz="1476" b="1" dirty="0"/>
              <a:t>Example</a:t>
            </a:r>
            <a:endParaRPr sz="1476"/>
          </a:p>
          <a:p>
            <a:pPr marL="4572" marR="1829">
              <a:spcBef>
                <a:spcPts val="2"/>
              </a:spcBef>
            </a:pPr>
            <a:r>
              <a:rPr sz="1476" dirty="0"/>
              <a:t>Both the </a:t>
            </a:r>
            <a:r>
              <a:rPr sz="1476" spc="-25" dirty="0"/>
              <a:t>TextView </a:t>
            </a:r>
            <a:r>
              <a:rPr sz="1476" dirty="0"/>
              <a:t>and the</a:t>
            </a:r>
            <a:r>
              <a:rPr sz="1476" spc="-58" dirty="0"/>
              <a:t> </a:t>
            </a:r>
            <a:r>
              <a:rPr sz="1476" dirty="0"/>
              <a:t>Button  widgets have been set as in the  previous example. Both have the  additional</a:t>
            </a:r>
            <a:r>
              <a:rPr sz="1476" spc="-23" dirty="0"/>
              <a:t> </a:t>
            </a:r>
            <a:r>
              <a:rPr sz="1476" dirty="0"/>
              <a:t>property</a:t>
            </a:r>
            <a:endParaRPr sz="1476"/>
          </a:p>
        </p:txBody>
      </p:sp>
      <p:sp>
        <p:nvSpPr>
          <p:cNvPr id="5" name="object 5"/>
          <p:cNvSpPr txBox="1"/>
          <p:nvPr/>
        </p:nvSpPr>
        <p:spPr>
          <a:xfrm>
            <a:off x="1523464" y="2658436"/>
            <a:ext cx="2224507" cy="231730"/>
          </a:xfrm>
          <a:prstGeom prst="rect">
            <a:avLst/>
          </a:prstGeom>
        </p:spPr>
        <p:txBody>
          <a:bodyPr vert="horz" wrap="square" lIns="0" tIns="4572" rIns="0" bIns="0" rtlCol="0">
            <a:spAutoFit/>
          </a:bodyPr>
          <a:lstStyle/>
          <a:p>
            <a:pPr marL="4572">
              <a:spcBef>
                <a:spcPts val="36"/>
              </a:spcBef>
            </a:pPr>
            <a:r>
              <a:rPr sz="1476" spc="-2" dirty="0">
                <a:solidFill>
                  <a:srgbClr val="F79446"/>
                </a:solidFill>
              </a:rPr>
              <a:t>android:layout_weight</a:t>
            </a:r>
            <a:r>
              <a:rPr sz="1476" spc="-49" dirty="0">
                <a:solidFill>
                  <a:srgbClr val="F79446"/>
                </a:solidFill>
              </a:rPr>
              <a:t> </a:t>
            </a:r>
            <a:r>
              <a:rPr sz="1476" spc="-247" dirty="0">
                <a:solidFill>
                  <a:srgbClr val="F79446"/>
                </a:solidFill>
              </a:rPr>
              <a:t>="1―</a:t>
            </a:r>
            <a:endParaRPr sz="1476"/>
          </a:p>
        </p:txBody>
      </p:sp>
      <p:sp>
        <p:nvSpPr>
          <p:cNvPr id="6" name="object 6"/>
          <p:cNvSpPr txBox="1"/>
          <p:nvPr/>
        </p:nvSpPr>
        <p:spPr>
          <a:xfrm>
            <a:off x="1523464" y="3115663"/>
            <a:ext cx="2715082" cy="702859"/>
          </a:xfrm>
          <a:prstGeom prst="rect">
            <a:avLst/>
          </a:prstGeom>
        </p:spPr>
        <p:txBody>
          <a:bodyPr vert="horz" wrap="square" lIns="0" tIns="4801" rIns="0" bIns="0" rtlCol="0">
            <a:spAutoFit/>
          </a:bodyPr>
          <a:lstStyle/>
          <a:p>
            <a:pPr marL="4572">
              <a:spcBef>
                <a:spcPts val="38"/>
              </a:spcBef>
            </a:pPr>
            <a:r>
              <a:rPr sz="1476" dirty="0"/>
              <a:t>whereas the </a:t>
            </a:r>
            <a:r>
              <a:rPr sz="1476" spc="-22" dirty="0"/>
              <a:t>EditText </a:t>
            </a:r>
            <a:r>
              <a:rPr sz="1476" dirty="0"/>
              <a:t>control</a:t>
            </a:r>
            <a:r>
              <a:rPr sz="1476" spc="-38" dirty="0"/>
              <a:t> </a:t>
            </a:r>
            <a:r>
              <a:rPr sz="1476" dirty="0"/>
              <a:t>has</a:t>
            </a:r>
            <a:endParaRPr sz="1476"/>
          </a:p>
          <a:p>
            <a:pPr>
              <a:spcBef>
                <a:spcPts val="7"/>
              </a:spcBef>
            </a:pPr>
            <a:endParaRPr sz="1584"/>
          </a:p>
          <a:p>
            <a:pPr marL="4572"/>
            <a:r>
              <a:rPr sz="1476" spc="-2" dirty="0">
                <a:solidFill>
                  <a:srgbClr val="F79446"/>
                </a:solidFill>
              </a:rPr>
              <a:t>android:layout_weight</a:t>
            </a:r>
            <a:r>
              <a:rPr sz="1476" spc="-23" dirty="0">
                <a:solidFill>
                  <a:srgbClr val="F79446"/>
                </a:solidFill>
              </a:rPr>
              <a:t> </a:t>
            </a:r>
            <a:r>
              <a:rPr sz="1476" spc="-247" dirty="0">
                <a:solidFill>
                  <a:srgbClr val="F79446"/>
                </a:solidFill>
              </a:rPr>
              <a:t>="2―</a:t>
            </a:r>
            <a:endParaRPr sz="1476"/>
          </a:p>
        </p:txBody>
      </p:sp>
      <p:sp>
        <p:nvSpPr>
          <p:cNvPr id="7" name="object 7"/>
          <p:cNvSpPr txBox="1"/>
          <p:nvPr/>
        </p:nvSpPr>
        <p:spPr>
          <a:xfrm>
            <a:off x="7467539" y="3921587"/>
            <a:ext cx="103099" cy="209378"/>
          </a:xfrm>
          <a:prstGeom prst="rect">
            <a:avLst/>
          </a:prstGeom>
        </p:spPr>
        <p:txBody>
          <a:bodyPr vert="horz" wrap="square" lIns="0" tIns="4343" rIns="0" bIns="0" rtlCol="0">
            <a:spAutoFit/>
          </a:bodyPr>
          <a:lstStyle/>
          <a:p>
            <a:pPr marL="4572">
              <a:spcBef>
                <a:spcPts val="34"/>
              </a:spcBef>
            </a:pPr>
            <a:r>
              <a:rPr sz="1332" b="1" spc="-2" dirty="0">
                <a:solidFill>
                  <a:srgbClr val="C00000"/>
                </a:solidFill>
              </a:rPr>
              <a:t>1</a:t>
            </a:r>
            <a:endParaRPr sz="1332"/>
          </a:p>
        </p:txBody>
      </p:sp>
      <p:sp>
        <p:nvSpPr>
          <p:cNvPr id="8" name="object 8"/>
          <p:cNvSpPr txBox="1"/>
          <p:nvPr/>
        </p:nvSpPr>
        <p:spPr>
          <a:xfrm>
            <a:off x="7467539" y="1799905"/>
            <a:ext cx="103099" cy="209378"/>
          </a:xfrm>
          <a:prstGeom prst="rect">
            <a:avLst/>
          </a:prstGeom>
        </p:spPr>
        <p:txBody>
          <a:bodyPr vert="horz" wrap="square" lIns="0" tIns="4343" rIns="0" bIns="0" rtlCol="0">
            <a:spAutoFit/>
          </a:bodyPr>
          <a:lstStyle/>
          <a:p>
            <a:pPr marL="4572">
              <a:spcBef>
                <a:spcPts val="34"/>
              </a:spcBef>
            </a:pPr>
            <a:r>
              <a:rPr sz="1332" b="1" spc="-2" dirty="0">
                <a:solidFill>
                  <a:srgbClr val="C00000"/>
                </a:solidFill>
              </a:rPr>
              <a:t>1</a:t>
            </a:r>
            <a:endParaRPr sz="1332"/>
          </a:p>
        </p:txBody>
      </p:sp>
      <p:sp>
        <p:nvSpPr>
          <p:cNvPr id="9" name="object 9"/>
          <p:cNvSpPr txBox="1"/>
          <p:nvPr/>
        </p:nvSpPr>
        <p:spPr>
          <a:xfrm>
            <a:off x="7467539" y="2773833"/>
            <a:ext cx="103099" cy="209378"/>
          </a:xfrm>
          <a:prstGeom prst="rect">
            <a:avLst/>
          </a:prstGeom>
        </p:spPr>
        <p:txBody>
          <a:bodyPr vert="horz" wrap="square" lIns="0" tIns="4343" rIns="0" bIns="0" rtlCol="0">
            <a:spAutoFit/>
          </a:bodyPr>
          <a:lstStyle/>
          <a:p>
            <a:pPr marL="4572">
              <a:spcBef>
                <a:spcPts val="34"/>
              </a:spcBef>
            </a:pPr>
            <a:r>
              <a:rPr sz="1332" b="1" spc="-2" dirty="0">
                <a:solidFill>
                  <a:srgbClr val="C00000"/>
                </a:solidFill>
              </a:rPr>
              <a:t>2</a:t>
            </a:r>
            <a:endParaRPr sz="1332"/>
          </a:p>
        </p:txBody>
      </p:sp>
      <p:sp>
        <p:nvSpPr>
          <p:cNvPr id="10" name="object 10"/>
          <p:cNvSpPr txBox="1"/>
          <p:nvPr/>
        </p:nvSpPr>
        <p:spPr>
          <a:xfrm>
            <a:off x="3320369" y="4130738"/>
            <a:ext cx="1538021" cy="231961"/>
          </a:xfrm>
          <a:prstGeom prst="rect">
            <a:avLst/>
          </a:prstGeom>
        </p:spPr>
        <p:txBody>
          <a:bodyPr vert="horz" wrap="square" lIns="0" tIns="4801" rIns="0" bIns="0" rtlCol="0">
            <a:spAutoFit/>
          </a:bodyPr>
          <a:lstStyle/>
          <a:p>
            <a:pPr marL="4572">
              <a:spcBef>
                <a:spcPts val="38"/>
              </a:spcBef>
            </a:pPr>
            <a:r>
              <a:rPr sz="1476" b="1" i="1" dirty="0">
                <a:solidFill>
                  <a:srgbClr val="F79446"/>
                </a:solidFill>
              </a:rPr>
              <a:t>Default value is</a:t>
            </a:r>
            <a:r>
              <a:rPr sz="1476" b="1" i="1" spc="-59" dirty="0">
                <a:solidFill>
                  <a:srgbClr val="F79446"/>
                </a:solidFill>
              </a:rPr>
              <a:t> </a:t>
            </a:r>
            <a:r>
              <a:rPr sz="1476" b="1" i="1" dirty="0">
                <a:solidFill>
                  <a:srgbClr val="F79446"/>
                </a:solidFill>
              </a:rPr>
              <a:t>0</a:t>
            </a:r>
            <a:endParaRPr sz="1476"/>
          </a:p>
        </p:txBody>
      </p:sp>
      <p:sp>
        <p:nvSpPr>
          <p:cNvPr id="11" name="object 11"/>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14</a:t>
            </a:r>
            <a:endParaRPr sz="864">
              <a:latin typeface="Calibri"/>
              <a:cs typeface="Calibri"/>
            </a:endParaRPr>
          </a:p>
        </p:txBody>
      </p:sp>
      <p:sp>
        <p:nvSpPr>
          <p:cNvPr id="12" name="object 12"/>
          <p:cNvSpPr/>
          <p:nvPr/>
        </p:nvSpPr>
        <p:spPr>
          <a:xfrm>
            <a:off x="1143000" y="4371975"/>
            <a:ext cx="6858000" cy="771525"/>
          </a:xfrm>
          <a:custGeom>
            <a:avLst/>
            <a:gdLst/>
            <a:ahLst/>
            <a:cxnLst/>
            <a:rect l="l" t="t" r="r" b="b"/>
            <a:pathLst>
              <a:path w="19050000" h="2143125">
                <a:moveTo>
                  <a:pt x="19050000" y="0"/>
                </a:moveTo>
                <a:lnTo>
                  <a:pt x="0" y="0"/>
                </a:lnTo>
                <a:lnTo>
                  <a:pt x="0" y="2143124"/>
                </a:lnTo>
                <a:lnTo>
                  <a:pt x="19050000" y="2143124"/>
                </a:lnTo>
                <a:lnTo>
                  <a:pt x="19050000" y="0"/>
                </a:lnTo>
                <a:close/>
              </a:path>
            </a:pathLst>
          </a:custGeom>
          <a:solidFill>
            <a:srgbClr val="FFFFFF"/>
          </a:solidFill>
        </p:spPr>
        <p:txBody>
          <a:bodyPr wrap="square" lIns="0" tIns="0" rIns="0" bIns="0" rtlCol="0"/>
          <a:lstStyle/>
          <a:p>
            <a:endParaRPr sz="504"/>
          </a:p>
        </p:txBody>
      </p:sp>
      <p:sp>
        <p:nvSpPr>
          <p:cNvPr id="13" name="object 13"/>
          <p:cNvSpPr/>
          <p:nvPr/>
        </p:nvSpPr>
        <p:spPr>
          <a:xfrm>
            <a:off x="1143000" y="4371975"/>
            <a:ext cx="6858000" cy="771525"/>
          </a:xfrm>
          <a:custGeom>
            <a:avLst/>
            <a:gdLst/>
            <a:ahLst/>
            <a:cxnLst/>
            <a:rect l="l" t="t" r="r" b="b"/>
            <a:pathLst>
              <a:path w="19050000" h="2143125">
                <a:moveTo>
                  <a:pt x="0" y="2143124"/>
                </a:moveTo>
                <a:lnTo>
                  <a:pt x="19050000" y="2143124"/>
                </a:lnTo>
                <a:lnTo>
                  <a:pt x="19050000" y="0"/>
                </a:lnTo>
                <a:lnTo>
                  <a:pt x="0" y="0"/>
                </a:lnTo>
                <a:lnTo>
                  <a:pt x="0" y="2143124"/>
                </a:lnTo>
                <a:close/>
              </a:path>
            </a:pathLst>
          </a:custGeom>
          <a:ln w="25400">
            <a:solidFill>
              <a:srgbClr val="385D89"/>
            </a:solidFill>
          </a:ln>
        </p:spPr>
        <p:txBody>
          <a:bodyPr wrap="square" lIns="0" tIns="0" rIns="0" bIns="0" rtlCol="0"/>
          <a:lstStyle/>
          <a:p>
            <a:endParaRPr sz="504"/>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1728">
                <a:solidFill>
                  <a:schemeClr val="tx1"/>
                </a:solidFill>
                <a:latin typeface="+mj-lt"/>
              </a:rPr>
              <a:pPr marL="13716">
                <a:lnSpc>
                  <a:spcPts val="857"/>
                </a:lnSpc>
              </a:pPr>
              <a:t>110</a:t>
            </a:fld>
            <a:endParaRPr lang="en-IN" sz="1728" dirty="0">
              <a:solidFill>
                <a:schemeClr val="tx1"/>
              </a:solidFill>
              <a:latin typeface="+mj-lt"/>
            </a:endParaRPr>
          </a:p>
        </p:txBody>
      </p:sp>
      <p:sp>
        <p:nvSpPr>
          <p:cNvPr id="2" name="Rectangle 1"/>
          <p:cNvSpPr/>
          <p:nvPr/>
        </p:nvSpPr>
        <p:spPr>
          <a:xfrm>
            <a:off x="786384" y="322326"/>
            <a:ext cx="4005072" cy="535531"/>
          </a:xfrm>
          <a:prstGeom prst="rect">
            <a:avLst/>
          </a:prstGeom>
        </p:spPr>
        <p:txBody>
          <a:bodyPr wrap="square">
            <a:spAutoFit/>
          </a:bodyPr>
          <a:lstStyle/>
          <a:p>
            <a:r>
              <a:rPr lang="en-US" sz="2880" b="1" dirty="0" err="1">
                <a:solidFill>
                  <a:schemeClr val="tx1"/>
                </a:solidFill>
                <a:latin typeface="+mj-lt"/>
              </a:rPr>
              <a:t>ListView</a:t>
            </a:r>
            <a:r>
              <a:rPr lang="en-US" sz="2880" b="1" dirty="0">
                <a:solidFill>
                  <a:schemeClr val="tx1"/>
                </a:solidFill>
                <a:latin typeface="+mj-lt"/>
              </a:rPr>
              <a:t> Adapter</a:t>
            </a:r>
          </a:p>
        </p:txBody>
      </p:sp>
      <p:sp>
        <p:nvSpPr>
          <p:cNvPr id="5" name="Rectangle 4"/>
          <p:cNvSpPr/>
          <p:nvPr/>
        </p:nvSpPr>
        <p:spPr>
          <a:xfrm>
            <a:off x="704088" y="1145286"/>
            <a:ext cx="7077456" cy="1155957"/>
          </a:xfrm>
          <a:prstGeom prst="rect">
            <a:avLst/>
          </a:prstGeom>
        </p:spPr>
        <p:txBody>
          <a:bodyPr wrap="square">
            <a:spAutoFit/>
          </a:bodyPr>
          <a:lstStyle/>
          <a:p>
            <a:r>
              <a:rPr lang="en-US" sz="1728" dirty="0">
                <a:solidFill>
                  <a:schemeClr val="tx1"/>
                </a:solidFill>
                <a:latin typeface="+mj-lt"/>
              </a:rPr>
              <a:t>A </a:t>
            </a:r>
            <a:r>
              <a:rPr lang="en-US" sz="1728" dirty="0" err="1">
                <a:solidFill>
                  <a:schemeClr val="tx1"/>
                </a:solidFill>
                <a:latin typeface="+mj-lt"/>
              </a:rPr>
              <a:t>ListView</a:t>
            </a:r>
            <a:r>
              <a:rPr lang="en-US" sz="1728" dirty="0">
                <a:solidFill>
                  <a:schemeClr val="tx1"/>
                </a:solidFill>
                <a:latin typeface="+mj-lt"/>
              </a:rPr>
              <a:t> class by itself cannot populate the entries. An Adapter is responsible for populating the data in the </a:t>
            </a:r>
            <a:r>
              <a:rPr lang="en-US" sz="1728" dirty="0" err="1">
                <a:solidFill>
                  <a:schemeClr val="tx1"/>
                </a:solidFill>
                <a:latin typeface="+mj-lt"/>
              </a:rPr>
              <a:t>ListView</a:t>
            </a:r>
            <a:r>
              <a:rPr lang="en-US" sz="1728" dirty="0">
                <a:solidFill>
                  <a:schemeClr val="tx1"/>
                </a:solidFill>
                <a:latin typeface="+mj-lt"/>
              </a:rPr>
              <a:t>. We have built-in adapter classes(like the one above) which come with a built-in layout for each row</a:t>
            </a:r>
          </a:p>
        </p:txBody>
      </p:sp>
      <p:sp>
        <p:nvSpPr>
          <p:cNvPr id="7" name="Rectangle 6"/>
          <p:cNvSpPr/>
          <p:nvPr/>
        </p:nvSpPr>
        <p:spPr>
          <a:xfrm>
            <a:off x="704088" y="2954770"/>
            <a:ext cx="7269480" cy="1355371"/>
          </a:xfrm>
          <a:prstGeom prst="rect">
            <a:avLst/>
          </a:prstGeom>
        </p:spPr>
        <p:txBody>
          <a:bodyPr wrap="square">
            <a:spAutoFit/>
          </a:bodyPr>
          <a:lstStyle/>
          <a:p>
            <a:r>
              <a:rPr lang="en-US" sz="2376" dirty="0" err="1">
                <a:solidFill>
                  <a:schemeClr val="tx1"/>
                </a:solidFill>
                <a:latin typeface="+mj-lt"/>
              </a:rPr>
              <a:t>getView</a:t>
            </a:r>
            <a:r>
              <a:rPr lang="en-US" sz="2376" dirty="0">
                <a:solidFill>
                  <a:schemeClr val="tx1"/>
                </a:solidFill>
                <a:latin typeface="+mj-lt"/>
              </a:rPr>
              <a:t>() : </a:t>
            </a:r>
            <a:r>
              <a:rPr lang="en-US" sz="1728" dirty="0">
                <a:solidFill>
                  <a:schemeClr val="tx1"/>
                </a:solidFill>
                <a:latin typeface="+mj-lt"/>
              </a:rPr>
              <a:t>We can inflate our own layouts in the Adapter inside this method.</a:t>
            </a:r>
          </a:p>
          <a:p>
            <a:r>
              <a:rPr lang="en-US" sz="2376" dirty="0" err="1">
                <a:solidFill>
                  <a:schemeClr val="tx1"/>
                </a:solidFill>
                <a:latin typeface="+mj-lt"/>
              </a:rPr>
              <a:t>notifyDataSetChanged</a:t>
            </a:r>
            <a:r>
              <a:rPr lang="en-US" sz="2376" dirty="0">
                <a:solidFill>
                  <a:schemeClr val="tx1"/>
                </a:solidFill>
                <a:latin typeface="+mj-lt"/>
              </a:rPr>
              <a:t>() </a:t>
            </a:r>
            <a:r>
              <a:rPr lang="en-US" sz="1728" dirty="0">
                <a:solidFill>
                  <a:schemeClr val="tx1"/>
                </a:solidFill>
                <a:latin typeface="+mj-lt"/>
              </a:rPr>
              <a:t>method on the adapter is called if the data has changed or if new data is available.</a:t>
            </a:r>
          </a:p>
        </p:txBody>
      </p:sp>
    </p:spTree>
    <p:extLst>
      <p:ext uri="{BB962C8B-B14F-4D97-AF65-F5344CB8AC3E}">
        <p14:creationId xmlns:p14="http://schemas.microsoft.com/office/powerpoint/2010/main" val="1106275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1728">
                <a:solidFill>
                  <a:schemeClr val="tx1"/>
                </a:solidFill>
              </a:rPr>
              <a:pPr marL="13716">
                <a:lnSpc>
                  <a:spcPts val="857"/>
                </a:lnSpc>
              </a:pPr>
              <a:t>111</a:t>
            </a:fld>
            <a:endParaRPr lang="en-IN" sz="1728" dirty="0">
              <a:solidFill>
                <a:schemeClr val="tx1"/>
              </a:solidFill>
            </a:endParaRPr>
          </a:p>
        </p:txBody>
      </p:sp>
      <p:sp>
        <p:nvSpPr>
          <p:cNvPr id="5" name="Rectangle 4"/>
          <p:cNvSpPr/>
          <p:nvPr/>
        </p:nvSpPr>
        <p:spPr>
          <a:xfrm>
            <a:off x="704088" y="1145286"/>
            <a:ext cx="7077456" cy="1687770"/>
          </a:xfrm>
          <a:prstGeom prst="rect">
            <a:avLst/>
          </a:prstGeom>
        </p:spPr>
        <p:txBody>
          <a:bodyPr wrap="square">
            <a:spAutoFit/>
          </a:bodyPr>
          <a:lstStyle/>
          <a:p>
            <a:r>
              <a:rPr lang="en-US" sz="1728" dirty="0">
                <a:solidFill>
                  <a:schemeClr val="tx1"/>
                </a:solidFill>
              </a:rPr>
              <a:t>There are four main types of Adapters:</a:t>
            </a:r>
          </a:p>
          <a:p>
            <a:endParaRPr lang="en-US" sz="1728" b="1" dirty="0">
              <a:solidFill>
                <a:schemeClr val="tx1"/>
              </a:solidFill>
              <a:latin typeface="+mj-lt"/>
            </a:endParaRPr>
          </a:p>
          <a:p>
            <a:r>
              <a:rPr lang="en-US" sz="1728" b="1" dirty="0">
                <a:solidFill>
                  <a:schemeClr val="tx1"/>
                </a:solidFill>
                <a:latin typeface="+mj-lt"/>
              </a:rPr>
              <a:t>1.BaseAdapter </a:t>
            </a:r>
            <a:r>
              <a:rPr lang="en-US" sz="1728" dirty="0">
                <a:solidFill>
                  <a:schemeClr val="tx1"/>
                </a:solidFill>
                <a:latin typeface="+mj-lt"/>
              </a:rPr>
              <a:t>– As the name suggests this abstract is extended by all the other adapters. When creating a custom adapter using this as the parent class, you need to override all the methods mentioned above along with </a:t>
            </a:r>
            <a:r>
              <a:rPr lang="en-US" sz="1728" dirty="0" err="1">
                <a:solidFill>
                  <a:schemeClr val="tx1"/>
                </a:solidFill>
                <a:latin typeface="+mj-lt"/>
              </a:rPr>
              <a:t>getCount</a:t>
            </a:r>
            <a:r>
              <a:rPr lang="en-US" sz="1728" dirty="0">
                <a:solidFill>
                  <a:schemeClr val="tx1"/>
                </a:solidFill>
                <a:latin typeface="+mj-lt"/>
              </a:rPr>
              <a:t>(), </a:t>
            </a:r>
            <a:r>
              <a:rPr lang="en-US" sz="1728" dirty="0" err="1">
                <a:solidFill>
                  <a:schemeClr val="tx1"/>
                </a:solidFill>
                <a:latin typeface="+mj-lt"/>
              </a:rPr>
              <a:t>getId</a:t>
            </a:r>
            <a:r>
              <a:rPr lang="en-US" sz="1728" dirty="0">
                <a:solidFill>
                  <a:schemeClr val="tx1"/>
                </a:solidFill>
                <a:latin typeface="+mj-lt"/>
              </a:rPr>
              <a:t>() etc.</a:t>
            </a:r>
          </a:p>
        </p:txBody>
      </p:sp>
      <p:sp>
        <p:nvSpPr>
          <p:cNvPr id="4" name="Rectangle 3"/>
          <p:cNvSpPr/>
          <p:nvPr/>
        </p:nvSpPr>
        <p:spPr>
          <a:xfrm>
            <a:off x="786384" y="459486"/>
            <a:ext cx="4657044" cy="535531"/>
          </a:xfrm>
          <a:prstGeom prst="rect">
            <a:avLst/>
          </a:prstGeom>
        </p:spPr>
        <p:txBody>
          <a:bodyPr wrap="none">
            <a:spAutoFit/>
          </a:bodyPr>
          <a:lstStyle/>
          <a:p>
            <a:r>
              <a:rPr lang="en-US" sz="2880" dirty="0">
                <a:solidFill>
                  <a:schemeClr val="tx1"/>
                </a:solidFill>
              </a:rPr>
              <a:t>Types of </a:t>
            </a:r>
            <a:r>
              <a:rPr lang="en-US" sz="2880" dirty="0" err="1">
                <a:solidFill>
                  <a:schemeClr val="tx1"/>
                </a:solidFill>
              </a:rPr>
              <a:t>ListView</a:t>
            </a:r>
            <a:r>
              <a:rPr lang="en-US" sz="2880" dirty="0">
                <a:solidFill>
                  <a:schemeClr val="tx1"/>
                </a:solidFill>
              </a:rPr>
              <a:t> Adapters</a:t>
            </a:r>
          </a:p>
        </p:txBody>
      </p:sp>
      <p:sp>
        <p:nvSpPr>
          <p:cNvPr id="9" name="Rectangle 8"/>
          <p:cNvSpPr/>
          <p:nvPr/>
        </p:nvSpPr>
        <p:spPr>
          <a:xfrm>
            <a:off x="692201" y="3092958"/>
            <a:ext cx="8614859" cy="1155957"/>
          </a:xfrm>
          <a:prstGeom prst="rect">
            <a:avLst/>
          </a:prstGeom>
        </p:spPr>
        <p:txBody>
          <a:bodyPr wrap="none">
            <a:spAutoFit/>
          </a:bodyPr>
          <a:lstStyle/>
          <a:p>
            <a:r>
              <a:rPr lang="en-US" sz="1728" b="1" dirty="0">
                <a:solidFill>
                  <a:schemeClr val="tx1"/>
                </a:solidFill>
              </a:rPr>
              <a:t>2.ArrayAdapter </a:t>
            </a:r>
            <a:r>
              <a:rPr lang="en-US" sz="1728" dirty="0">
                <a:solidFill>
                  <a:schemeClr val="tx1"/>
                </a:solidFill>
              </a:rPr>
              <a:t>– This populates the </a:t>
            </a:r>
            <a:r>
              <a:rPr lang="en-US" sz="1728" dirty="0" err="1">
                <a:solidFill>
                  <a:schemeClr val="tx1"/>
                </a:solidFill>
              </a:rPr>
              <a:t>ListView</a:t>
            </a:r>
            <a:r>
              <a:rPr lang="en-US" sz="1728" dirty="0">
                <a:solidFill>
                  <a:schemeClr val="tx1"/>
                </a:solidFill>
              </a:rPr>
              <a:t> with the array supplied. It is defined as:</a:t>
            </a:r>
          </a:p>
          <a:p>
            <a:endParaRPr lang="en-US" sz="1728" dirty="0">
              <a:solidFill>
                <a:schemeClr val="tx1"/>
              </a:solidFill>
            </a:endParaRPr>
          </a:p>
          <a:p>
            <a:r>
              <a:rPr lang="en-US" sz="1728" dirty="0" err="1">
                <a:solidFill>
                  <a:schemeClr val="tx1"/>
                </a:solidFill>
              </a:rPr>
              <a:t>var</a:t>
            </a:r>
            <a:r>
              <a:rPr lang="en-US" sz="1728" dirty="0">
                <a:solidFill>
                  <a:schemeClr val="tx1"/>
                </a:solidFill>
              </a:rPr>
              <a:t> </a:t>
            </a:r>
            <a:r>
              <a:rPr lang="en-US" sz="1728" dirty="0" err="1">
                <a:solidFill>
                  <a:schemeClr val="tx1"/>
                </a:solidFill>
              </a:rPr>
              <a:t>arrayAdapter</a:t>
            </a:r>
            <a:r>
              <a:rPr lang="en-US" sz="1728" dirty="0">
                <a:solidFill>
                  <a:schemeClr val="tx1"/>
                </a:solidFill>
              </a:rPr>
              <a:t> = </a:t>
            </a:r>
            <a:r>
              <a:rPr lang="en-US" sz="1728" dirty="0" err="1">
                <a:solidFill>
                  <a:schemeClr val="tx1"/>
                </a:solidFill>
              </a:rPr>
              <a:t>ArrayAdapter</a:t>
            </a:r>
            <a:r>
              <a:rPr lang="en-US" sz="1728" dirty="0">
                <a:solidFill>
                  <a:schemeClr val="tx1"/>
                </a:solidFill>
              </a:rPr>
              <a:t>&lt;String&gt;(</a:t>
            </a:r>
            <a:r>
              <a:rPr lang="en-US" sz="1728" dirty="0" err="1">
                <a:solidFill>
                  <a:schemeClr val="tx1"/>
                </a:solidFill>
              </a:rPr>
              <a:t>context,layout,array</a:t>
            </a:r>
            <a:r>
              <a:rPr lang="en-US" sz="1728" dirty="0">
                <a:solidFill>
                  <a:schemeClr val="tx1"/>
                </a:solidFill>
              </a:rPr>
              <a:t>);</a:t>
            </a:r>
          </a:p>
          <a:p>
            <a:endParaRPr lang="en-US" sz="1728" dirty="0">
              <a:solidFill>
                <a:schemeClr val="tx1"/>
              </a:solidFill>
            </a:endParaRPr>
          </a:p>
        </p:txBody>
      </p:sp>
    </p:spTree>
    <p:extLst>
      <p:ext uri="{BB962C8B-B14F-4D97-AF65-F5344CB8AC3E}">
        <p14:creationId xmlns:p14="http://schemas.microsoft.com/office/powerpoint/2010/main" val="19547320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1728">
                <a:solidFill>
                  <a:schemeClr val="tx1"/>
                </a:solidFill>
              </a:rPr>
              <a:pPr marL="13716">
                <a:lnSpc>
                  <a:spcPts val="857"/>
                </a:lnSpc>
              </a:pPr>
              <a:t>112</a:t>
            </a:fld>
            <a:endParaRPr lang="en-IN" sz="1728" dirty="0">
              <a:solidFill>
                <a:schemeClr val="tx1"/>
              </a:solidFill>
            </a:endParaRPr>
          </a:p>
        </p:txBody>
      </p:sp>
      <p:sp>
        <p:nvSpPr>
          <p:cNvPr id="4" name="Rectangle 3"/>
          <p:cNvSpPr/>
          <p:nvPr/>
        </p:nvSpPr>
        <p:spPr>
          <a:xfrm>
            <a:off x="786384" y="459486"/>
            <a:ext cx="2866490" cy="358240"/>
          </a:xfrm>
          <a:prstGeom prst="rect">
            <a:avLst/>
          </a:prstGeom>
        </p:spPr>
        <p:txBody>
          <a:bodyPr wrap="none">
            <a:spAutoFit/>
          </a:bodyPr>
          <a:lstStyle/>
          <a:p>
            <a:r>
              <a:rPr lang="en-US" sz="1728" dirty="0">
                <a:solidFill>
                  <a:schemeClr val="tx1"/>
                </a:solidFill>
              </a:rPr>
              <a:t>Types of </a:t>
            </a:r>
            <a:r>
              <a:rPr lang="en-US" sz="1728" dirty="0" err="1">
                <a:solidFill>
                  <a:schemeClr val="tx1"/>
                </a:solidFill>
              </a:rPr>
              <a:t>ListView</a:t>
            </a:r>
            <a:r>
              <a:rPr lang="en-US" sz="1728" dirty="0">
                <a:solidFill>
                  <a:schemeClr val="tx1"/>
                </a:solidFill>
              </a:rPr>
              <a:t> Adapters</a:t>
            </a:r>
          </a:p>
        </p:txBody>
      </p:sp>
      <p:sp>
        <p:nvSpPr>
          <p:cNvPr id="2" name="Rectangle 1"/>
          <p:cNvSpPr/>
          <p:nvPr/>
        </p:nvSpPr>
        <p:spPr>
          <a:xfrm>
            <a:off x="512064" y="1282446"/>
            <a:ext cx="7790688" cy="2751394"/>
          </a:xfrm>
          <a:prstGeom prst="rect">
            <a:avLst/>
          </a:prstGeom>
        </p:spPr>
        <p:txBody>
          <a:bodyPr wrap="square">
            <a:spAutoFit/>
          </a:bodyPr>
          <a:lstStyle/>
          <a:p>
            <a:r>
              <a:rPr lang="en-US" sz="1728" b="1" dirty="0">
                <a:solidFill>
                  <a:schemeClr val="tx1"/>
                </a:solidFill>
              </a:rPr>
              <a:t>3.ListAdapter </a:t>
            </a:r>
            <a:r>
              <a:rPr lang="en-US" sz="1728" dirty="0">
                <a:solidFill>
                  <a:schemeClr val="tx1"/>
                </a:solidFill>
              </a:rPr>
              <a:t>– Unlike an </a:t>
            </a:r>
            <a:r>
              <a:rPr lang="en-US" sz="1728" dirty="0" err="1">
                <a:solidFill>
                  <a:schemeClr val="tx1"/>
                </a:solidFill>
              </a:rPr>
              <a:t>ArrayAdapter</a:t>
            </a:r>
            <a:r>
              <a:rPr lang="en-US" sz="1728" dirty="0">
                <a:solidFill>
                  <a:schemeClr val="tx1"/>
                </a:solidFill>
              </a:rPr>
              <a:t>, this is an interface. So it can be used only with concrete adapter classes. Concrete Adapter classes are </a:t>
            </a:r>
            <a:r>
              <a:rPr lang="en-US" sz="1728" dirty="0" err="1">
                <a:solidFill>
                  <a:schemeClr val="tx1"/>
                </a:solidFill>
              </a:rPr>
              <a:t>ListActivity</a:t>
            </a:r>
            <a:r>
              <a:rPr lang="en-US" sz="1728" dirty="0">
                <a:solidFill>
                  <a:schemeClr val="tx1"/>
                </a:solidFill>
              </a:rPr>
              <a:t> and </a:t>
            </a:r>
            <a:r>
              <a:rPr lang="en-US" sz="1728" dirty="0" err="1">
                <a:solidFill>
                  <a:schemeClr val="tx1"/>
                </a:solidFill>
              </a:rPr>
              <a:t>ListFragment</a:t>
            </a:r>
            <a:r>
              <a:rPr lang="en-US" sz="1728" dirty="0">
                <a:solidFill>
                  <a:schemeClr val="tx1"/>
                </a:solidFill>
              </a:rPr>
              <a:t>.</a:t>
            </a:r>
          </a:p>
          <a:p>
            <a:endParaRPr lang="en-US" sz="1728" dirty="0">
              <a:solidFill>
                <a:schemeClr val="tx1"/>
              </a:solidFill>
            </a:endParaRPr>
          </a:p>
          <a:p>
            <a:endParaRPr lang="en-US" sz="1728" dirty="0">
              <a:solidFill>
                <a:schemeClr val="tx1"/>
              </a:solidFill>
            </a:endParaRPr>
          </a:p>
          <a:p>
            <a:endParaRPr lang="en-US" sz="1728" dirty="0">
              <a:solidFill>
                <a:schemeClr val="tx1"/>
              </a:solidFill>
            </a:endParaRPr>
          </a:p>
          <a:p>
            <a:r>
              <a:rPr lang="en-US" sz="1728" b="1" dirty="0">
                <a:solidFill>
                  <a:schemeClr val="tx1"/>
                </a:solidFill>
              </a:rPr>
              <a:t>4.SimpleCursorAdapter</a:t>
            </a:r>
            <a:r>
              <a:rPr lang="en-US" sz="1728" dirty="0">
                <a:solidFill>
                  <a:schemeClr val="tx1"/>
                </a:solidFill>
              </a:rPr>
              <a:t> – This is used when the data needs to populated from a Database. In its constructor, we must specify the layout for each row and also the Cursor instance which contains the fields that need to be displayed.</a:t>
            </a:r>
          </a:p>
        </p:txBody>
      </p:sp>
    </p:spTree>
    <p:extLst>
      <p:ext uri="{BB962C8B-B14F-4D97-AF65-F5344CB8AC3E}">
        <p14:creationId xmlns:p14="http://schemas.microsoft.com/office/powerpoint/2010/main" val="9964995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160">
                <a:solidFill>
                  <a:schemeClr val="tx1"/>
                </a:solidFill>
                <a:latin typeface="+mj-lt"/>
              </a:rPr>
              <a:pPr marL="13716">
                <a:lnSpc>
                  <a:spcPts val="857"/>
                </a:lnSpc>
              </a:pPr>
              <a:t>113</a:t>
            </a:fld>
            <a:endParaRPr lang="en-IN" sz="2160"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err="1">
                <a:solidFill>
                  <a:schemeClr val="tx1"/>
                </a:solidFill>
                <a:latin typeface="+mj-lt"/>
                <a:ea typeface="+mj-ea"/>
              </a:rPr>
              <a:t>ListView</a:t>
            </a:r>
            <a:endParaRPr lang="en-US" sz="2880" dirty="0">
              <a:solidFill>
                <a:schemeClr val="tx1"/>
              </a:solidFill>
              <a:latin typeface="+mj-lt"/>
            </a:endParaRPr>
          </a:p>
        </p:txBody>
      </p:sp>
      <p:sp>
        <p:nvSpPr>
          <p:cNvPr id="6" name="Rectangle 5"/>
          <p:cNvSpPr/>
          <p:nvPr/>
        </p:nvSpPr>
        <p:spPr>
          <a:xfrm>
            <a:off x="374904" y="1145286"/>
            <a:ext cx="8394192" cy="5433154"/>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160" b="1" i="1" spc="-2" dirty="0">
                <a:solidFill>
                  <a:schemeClr val="tx1"/>
                </a:solidFill>
                <a:latin typeface="+mj-lt"/>
              </a:rPr>
              <a:t>How to Implement it:</a:t>
            </a:r>
          </a:p>
          <a:p>
            <a:pPr marL="4572" marR="1829" algn="just" defTabSz="329184">
              <a:spcBef>
                <a:spcPts val="34"/>
              </a:spcBef>
            </a:pPr>
            <a:r>
              <a:rPr lang="en-US" sz="1584" b="1" i="1" spc="-2" dirty="0">
                <a:solidFill>
                  <a:schemeClr val="tx1"/>
                </a:solidFill>
                <a:latin typeface="+mj-lt"/>
              </a:rPr>
              <a:t>Class </a:t>
            </a:r>
            <a:r>
              <a:rPr lang="en-US" sz="1584" b="1" i="1" spc="-2" dirty="0" err="1">
                <a:solidFill>
                  <a:schemeClr val="tx1"/>
                </a:solidFill>
                <a:latin typeface="+mj-lt"/>
              </a:rPr>
              <a:t>MainActivity</a:t>
            </a:r>
            <a:r>
              <a:rPr lang="en-US" sz="1584" b="1" i="1" spc="-2" dirty="0">
                <a:solidFill>
                  <a:schemeClr val="tx1"/>
                </a:solidFill>
                <a:latin typeface="+mj-lt"/>
              </a:rPr>
              <a:t> : </a:t>
            </a:r>
            <a:r>
              <a:rPr lang="en-US" sz="1584" b="1" i="1" spc="-2" dirty="0" err="1">
                <a:solidFill>
                  <a:schemeClr val="tx1"/>
                </a:solidFill>
                <a:latin typeface="+mj-lt"/>
              </a:rPr>
              <a:t>AppCompatActivity</a:t>
            </a:r>
            <a:r>
              <a:rPr lang="en-US" sz="1584" b="1" i="1" spc="-2" dirty="0">
                <a:solidFill>
                  <a:schemeClr val="tx1"/>
                </a:solidFill>
                <a:latin typeface="+mj-lt"/>
              </a:rPr>
              <a:t>() { </a:t>
            </a:r>
          </a:p>
          <a:p>
            <a:pPr marL="4572" marR="1829" algn="just" defTabSz="329184">
              <a:spcBef>
                <a:spcPts val="34"/>
              </a:spcBef>
            </a:pPr>
            <a:r>
              <a:rPr lang="en-US" sz="1584" b="1" i="1" spc="-2" dirty="0">
                <a:solidFill>
                  <a:schemeClr val="tx1"/>
                </a:solidFill>
                <a:latin typeface="+mj-lt"/>
              </a:rPr>
              <a:t>  </a:t>
            </a:r>
          </a:p>
          <a:p>
            <a:pPr marL="4572" marR="1829" algn="just" defTabSz="329184">
              <a:spcBef>
                <a:spcPts val="34"/>
              </a:spcBef>
            </a:pPr>
            <a:r>
              <a:rPr lang="en-US" sz="1584" b="1" i="1" spc="-2" dirty="0">
                <a:solidFill>
                  <a:schemeClr val="tx1"/>
                </a:solidFill>
                <a:latin typeface="+mj-lt"/>
              </a:rPr>
              <a:t>    override fun </a:t>
            </a:r>
            <a:r>
              <a:rPr lang="en-US" sz="1584" b="1" i="1" spc="-2" dirty="0" err="1">
                <a:solidFill>
                  <a:schemeClr val="tx1"/>
                </a:solidFill>
                <a:latin typeface="+mj-lt"/>
              </a:rPr>
              <a:t>onCreate</a:t>
            </a:r>
            <a:r>
              <a:rPr lang="en-US" sz="1584" b="1" i="1" spc="-2" dirty="0">
                <a:solidFill>
                  <a:schemeClr val="tx1"/>
                </a:solidFill>
                <a:latin typeface="+mj-lt"/>
              </a:rPr>
              <a:t>(</a:t>
            </a:r>
            <a:r>
              <a:rPr lang="en-US" sz="1584" b="1" i="1" spc="-2" dirty="0" err="1">
                <a:solidFill>
                  <a:schemeClr val="tx1"/>
                </a:solidFill>
                <a:latin typeface="+mj-lt"/>
              </a:rPr>
              <a:t>savedInstanceState</a:t>
            </a:r>
            <a:r>
              <a:rPr lang="en-US" sz="1584" b="1" i="1" spc="-2" dirty="0">
                <a:solidFill>
                  <a:schemeClr val="tx1"/>
                </a:solidFill>
                <a:latin typeface="+mj-lt"/>
              </a:rPr>
              <a:t>: Bundle?) { </a:t>
            </a:r>
          </a:p>
          <a:p>
            <a:pPr marL="4572" marR="1829" algn="just" defTabSz="329184">
              <a:spcBef>
                <a:spcPts val="34"/>
              </a:spcBef>
            </a:pPr>
            <a:r>
              <a:rPr lang="en-US" sz="1584" b="1" i="1" spc="-2" dirty="0">
                <a:solidFill>
                  <a:schemeClr val="tx1"/>
                </a:solidFill>
                <a:latin typeface="+mj-lt"/>
              </a:rPr>
              <a:t>        </a:t>
            </a:r>
            <a:r>
              <a:rPr lang="en-US" sz="1584" b="1" i="1" spc="-2" dirty="0" err="1">
                <a:solidFill>
                  <a:schemeClr val="tx1"/>
                </a:solidFill>
                <a:latin typeface="+mj-lt"/>
              </a:rPr>
              <a:t>super.onCreate</a:t>
            </a:r>
            <a:r>
              <a:rPr lang="en-US" sz="1584" b="1" i="1" spc="-2" dirty="0">
                <a:solidFill>
                  <a:schemeClr val="tx1"/>
                </a:solidFill>
                <a:latin typeface="+mj-lt"/>
              </a:rPr>
              <a:t>(</a:t>
            </a:r>
            <a:r>
              <a:rPr lang="en-US" sz="1584" b="1" i="1" spc="-2" dirty="0" err="1">
                <a:solidFill>
                  <a:schemeClr val="tx1"/>
                </a:solidFill>
                <a:latin typeface="+mj-lt"/>
              </a:rPr>
              <a:t>savedInstanceState</a:t>
            </a:r>
            <a:r>
              <a:rPr lang="en-US" sz="1584" b="1" i="1" spc="-2" dirty="0">
                <a:solidFill>
                  <a:schemeClr val="tx1"/>
                </a:solidFill>
                <a:latin typeface="+mj-lt"/>
              </a:rPr>
              <a:t>) </a:t>
            </a:r>
          </a:p>
          <a:p>
            <a:pPr marL="4572" marR="1829" algn="just" defTabSz="329184">
              <a:spcBef>
                <a:spcPts val="34"/>
              </a:spcBef>
            </a:pPr>
            <a:r>
              <a:rPr lang="en-US" sz="1584" b="1" i="1" spc="-2" dirty="0">
                <a:solidFill>
                  <a:schemeClr val="tx1"/>
                </a:solidFill>
                <a:latin typeface="+mj-lt"/>
              </a:rPr>
              <a:t>        </a:t>
            </a:r>
            <a:r>
              <a:rPr lang="en-US" sz="1584" b="1" i="1" spc="-2" dirty="0" err="1">
                <a:solidFill>
                  <a:schemeClr val="tx1"/>
                </a:solidFill>
                <a:latin typeface="+mj-lt"/>
              </a:rPr>
              <a:t>setContentView</a:t>
            </a:r>
            <a:r>
              <a:rPr lang="en-US" sz="1584" b="1" i="1" spc="-2" dirty="0">
                <a:solidFill>
                  <a:schemeClr val="tx1"/>
                </a:solidFill>
                <a:latin typeface="+mj-lt"/>
              </a:rPr>
              <a:t>(</a:t>
            </a:r>
            <a:r>
              <a:rPr lang="en-US" sz="1584" b="1" i="1" spc="-2" dirty="0" err="1">
                <a:solidFill>
                  <a:schemeClr val="tx1"/>
                </a:solidFill>
                <a:latin typeface="+mj-lt"/>
              </a:rPr>
              <a:t>R.layout.activity_main</a:t>
            </a:r>
            <a:r>
              <a:rPr lang="en-US" sz="1584" b="1" i="1" spc="-2" dirty="0">
                <a:solidFill>
                  <a:schemeClr val="tx1"/>
                </a:solidFill>
                <a:latin typeface="+mj-lt"/>
              </a:rPr>
              <a:t>) </a:t>
            </a:r>
          </a:p>
          <a:p>
            <a:pPr marL="4572" marR="1829" algn="just" defTabSz="329184">
              <a:spcBef>
                <a:spcPts val="34"/>
              </a:spcBef>
            </a:pPr>
            <a:r>
              <a:rPr lang="en-US" sz="1584" b="1" i="1" spc="-2" dirty="0">
                <a:solidFill>
                  <a:schemeClr val="tx1"/>
                </a:solidFill>
                <a:latin typeface="+mj-lt"/>
              </a:rPr>
              <a:t>  </a:t>
            </a:r>
          </a:p>
          <a:p>
            <a:pPr marL="4572" marR="1829" algn="just" defTabSz="329184">
              <a:spcBef>
                <a:spcPts val="34"/>
              </a:spcBef>
            </a:pPr>
            <a:r>
              <a:rPr lang="en-US" sz="1584" b="1" i="1" spc="-2" dirty="0">
                <a:solidFill>
                  <a:schemeClr val="tx1"/>
                </a:solidFill>
                <a:latin typeface="+mj-lt"/>
              </a:rPr>
              <a:t>        // use </a:t>
            </a:r>
            <a:r>
              <a:rPr lang="en-US" sz="1584" b="1" i="1" spc="-2" dirty="0" err="1">
                <a:solidFill>
                  <a:schemeClr val="tx1"/>
                </a:solidFill>
                <a:latin typeface="+mj-lt"/>
              </a:rPr>
              <a:t>arrayadapter</a:t>
            </a:r>
            <a:r>
              <a:rPr lang="en-US" sz="1584" b="1" i="1" spc="-2" dirty="0">
                <a:solidFill>
                  <a:schemeClr val="tx1"/>
                </a:solidFill>
                <a:latin typeface="+mj-lt"/>
              </a:rPr>
              <a:t> and define an array </a:t>
            </a:r>
          </a:p>
          <a:p>
            <a:pPr marL="4572" marR="1829" algn="just" defTabSz="329184">
              <a:spcBef>
                <a:spcPts val="34"/>
              </a:spcBef>
            </a:pPr>
            <a:r>
              <a:rPr lang="en-US" sz="1584" b="1" i="1" spc="-2" dirty="0">
                <a:solidFill>
                  <a:schemeClr val="tx1"/>
                </a:solidFill>
                <a:latin typeface="+mj-lt"/>
              </a:rPr>
              <a:t>        </a:t>
            </a:r>
            <a:r>
              <a:rPr lang="en-US" sz="1584" b="1" i="1" spc="-2" dirty="0" err="1">
                <a:solidFill>
                  <a:schemeClr val="tx1"/>
                </a:solidFill>
                <a:latin typeface="+mj-lt"/>
              </a:rPr>
              <a:t>val</a:t>
            </a:r>
            <a:r>
              <a:rPr lang="en-US" sz="1584" b="1" i="1" spc="-2" dirty="0">
                <a:solidFill>
                  <a:schemeClr val="tx1"/>
                </a:solidFill>
                <a:latin typeface="+mj-lt"/>
              </a:rPr>
              <a:t> </a:t>
            </a:r>
            <a:r>
              <a:rPr lang="en-US" sz="1584" b="1" i="1" spc="-2" dirty="0" err="1">
                <a:solidFill>
                  <a:schemeClr val="tx1"/>
                </a:solidFill>
                <a:latin typeface="+mj-lt"/>
              </a:rPr>
              <a:t>arrayAdapter</a:t>
            </a:r>
            <a:r>
              <a:rPr lang="en-US" sz="1584" b="1" i="1" spc="-2" dirty="0">
                <a:solidFill>
                  <a:schemeClr val="tx1"/>
                </a:solidFill>
                <a:latin typeface="+mj-lt"/>
              </a:rPr>
              <a:t>: </a:t>
            </a:r>
            <a:r>
              <a:rPr lang="en-US" sz="1584" b="1" i="1" spc="-2" dirty="0" err="1">
                <a:solidFill>
                  <a:schemeClr val="tx1"/>
                </a:solidFill>
                <a:latin typeface="+mj-lt"/>
              </a:rPr>
              <a:t>ArrayAdapter</a:t>
            </a:r>
            <a:r>
              <a:rPr lang="en-US" sz="1584" b="1" i="1" spc="-2" dirty="0">
                <a:solidFill>
                  <a:schemeClr val="tx1"/>
                </a:solidFill>
                <a:latin typeface="+mj-lt"/>
              </a:rPr>
              <a:t>&lt;*&gt; </a:t>
            </a:r>
          </a:p>
          <a:p>
            <a:pPr marL="4572" marR="1829" algn="just" defTabSz="329184">
              <a:spcBef>
                <a:spcPts val="34"/>
              </a:spcBef>
            </a:pPr>
            <a:endParaRPr lang="en-US" sz="1584" b="1" i="1" spc="-2" dirty="0">
              <a:solidFill>
                <a:schemeClr val="tx1"/>
              </a:solidFill>
              <a:latin typeface="+mj-lt"/>
            </a:endParaRPr>
          </a:p>
          <a:p>
            <a:pPr marL="4572" marR="1829" algn="just" defTabSz="329184">
              <a:spcBef>
                <a:spcPts val="34"/>
              </a:spcBef>
            </a:pPr>
            <a:r>
              <a:rPr lang="en-US" sz="1584" b="1" i="1" spc="-2" dirty="0">
                <a:solidFill>
                  <a:schemeClr val="tx1"/>
                </a:solidFill>
                <a:latin typeface="+mj-lt"/>
              </a:rPr>
              <a:t>        </a:t>
            </a:r>
            <a:r>
              <a:rPr lang="en-US" sz="1584" b="1" i="1" spc="-2" dirty="0" err="1">
                <a:solidFill>
                  <a:schemeClr val="tx1"/>
                </a:solidFill>
                <a:latin typeface="+mj-lt"/>
              </a:rPr>
              <a:t>val</a:t>
            </a:r>
            <a:r>
              <a:rPr lang="en-US" sz="1584" b="1" i="1" spc="-2" dirty="0">
                <a:solidFill>
                  <a:schemeClr val="tx1"/>
                </a:solidFill>
                <a:latin typeface="+mj-lt"/>
              </a:rPr>
              <a:t> users = </a:t>
            </a:r>
            <a:r>
              <a:rPr lang="en-US" sz="1584" b="1" i="1" spc="-2" dirty="0" err="1">
                <a:solidFill>
                  <a:schemeClr val="tx1"/>
                </a:solidFill>
                <a:latin typeface="+mj-lt"/>
              </a:rPr>
              <a:t>arrayOf</a:t>
            </a:r>
            <a:r>
              <a:rPr lang="en-US" sz="1584" b="1" i="1" spc="-2" dirty="0">
                <a:solidFill>
                  <a:schemeClr val="tx1"/>
                </a:solidFill>
                <a:latin typeface="+mj-lt"/>
              </a:rPr>
              <a:t>( "</a:t>
            </a:r>
            <a:r>
              <a:rPr lang="en-US" sz="1584" b="1" i="1" spc="-2" dirty="0" err="1">
                <a:solidFill>
                  <a:schemeClr val="tx1"/>
                </a:solidFill>
                <a:latin typeface="+mj-lt"/>
              </a:rPr>
              <a:t>Virat</a:t>
            </a:r>
            <a:r>
              <a:rPr lang="en-US" sz="1584" b="1" i="1" spc="-2" dirty="0">
                <a:solidFill>
                  <a:schemeClr val="tx1"/>
                </a:solidFill>
                <a:latin typeface="+mj-lt"/>
              </a:rPr>
              <a:t> </a:t>
            </a:r>
            <a:r>
              <a:rPr lang="en-US" sz="1584" b="1" i="1" spc="-2" dirty="0" err="1">
                <a:solidFill>
                  <a:schemeClr val="tx1"/>
                </a:solidFill>
                <a:latin typeface="+mj-lt"/>
              </a:rPr>
              <a:t>Kohli</a:t>
            </a:r>
            <a:r>
              <a:rPr lang="en-US" sz="1584" b="1" i="1" spc="-2" dirty="0">
                <a:solidFill>
                  <a:schemeClr val="tx1"/>
                </a:solidFill>
                <a:latin typeface="+mj-lt"/>
              </a:rPr>
              <a:t>", "</a:t>
            </a:r>
            <a:r>
              <a:rPr lang="en-US" sz="1584" b="1" i="1" spc="-2" dirty="0" err="1">
                <a:solidFill>
                  <a:schemeClr val="tx1"/>
                </a:solidFill>
                <a:latin typeface="+mj-lt"/>
              </a:rPr>
              <a:t>Rohit</a:t>
            </a:r>
            <a:r>
              <a:rPr lang="en-US" sz="1584" b="1" i="1" spc="-2" dirty="0">
                <a:solidFill>
                  <a:schemeClr val="tx1"/>
                </a:solidFill>
                <a:latin typeface="+mj-lt"/>
              </a:rPr>
              <a:t> Sharma", "Steve Smith", </a:t>
            </a:r>
          </a:p>
          <a:p>
            <a:pPr marL="4572" marR="1829" algn="just" defTabSz="329184">
              <a:spcBef>
                <a:spcPts val="34"/>
              </a:spcBef>
            </a:pPr>
            <a:r>
              <a:rPr lang="en-US" sz="1584" b="1" i="1" spc="-2" dirty="0">
                <a:solidFill>
                  <a:schemeClr val="tx1"/>
                </a:solidFill>
                <a:latin typeface="+mj-lt"/>
              </a:rPr>
              <a:t>            "Kane Williamson", "Ross Taylor" ) </a:t>
            </a:r>
          </a:p>
          <a:p>
            <a:pPr marL="4572" marR="1829" algn="just" defTabSz="329184">
              <a:spcBef>
                <a:spcPts val="34"/>
              </a:spcBef>
            </a:pPr>
            <a:r>
              <a:rPr lang="en-US" sz="2160" b="1" i="1" spc="-2" dirty="0">
                <a:solidFill>
                  <a:schemeClr val="tx1"/>
                </a:solidFill>
                <a:latin typeface="+mj-lt"/>
              </a:rPr>
              <a:t>          </a:t>
            </a:r>
          </a:p>
          <a:p>
            <a:pPr marL="4572" marR="1829" algn="just" defTabSz="329184">
              <a:spcBef>
                <a:spcPts val="34"/>
              </a:spcBef>
            </a:pPr>
            <a:r>
              <a:rPr lang="en-US" sz="2160" b="1" i="1" spc="-2" dirty="0">
                <a:solidFill>
                  <a:schemeClr val="tx1"/>
                </a:solidFill>
                <a:latin typeface="+mj-lt"/>
              </a:rPr>
              <a:t>        </a:t>
            </a:r>
          </a:p>
          <a:p>
            <a:pPr marL="4572" marR="1829" algn="just" defTabSz="329184">
              <a:spcBef>
                <a:spcPts val="34"/>
              </a:spcBef>
            </a:pPr>
            <a:endParaRPr lang="en-US" sz="2160" b="1" i="1" spc="-2" dirty="0">
              <a:solidFill>
                <a:schemeClr val="tx1"/>
              </a:solidFill>
              <a:latin typeface="+mj-lt"/>
            </a:endParaRPr>
          </a:p>
          <a:p>
            <a:pPr marL="4572" marR="1829" algn="just" defTabSz="329184">
              <a:spcBef>
                <a:spcPts val="34"/>
              </a:spcBef>
            </a:pPr>
            <a:endParaRPr lang="en-US" sz="2160" b="1" i="1" spc="-2" dirty="0">
              <a:solidFill>
                <a:schemeClr val="tx1"/>
              </a:solidFill>
              <a:latin typeface="+mj-lt"/>
            </a:endParaRPr>
          </a:p>
          <a:p>
            <a:pPr marL="4572" marR="1829" algn="just" defTabSz="329184">
              <a:spcBef>
                <a:spcPts val="34"/>
              </a:spcBef>
            </a:pPr>
            <a:endParaRPr lang="en-US" sz="2160" b="1" i="1" spc="-2" dirty="0">
              <a:solidFill>
                <a:schemeClr val="tx1"/>
              </a:solidFill>
              <a:latin typeface="+mj-lt"/>
            </a:endParaRPr>
          </a:p>
          <a:p>
            <a:pPr marL="4572" marR="1829" algn="just" defTabSz="329184">
              <a:spcBef>
                <a:spcPts val="34"/>
              </a:spcBef>
            </a:pPr>
            <a:endParaRPr lang="en-US" sz="2160" b="1" i="1" spc="-2" dirty="0">
              <a:solidFill>
                <a:schemeClr val="tx1"/>
              </a:solidFill>
              <a:latin typeface="+mj-lt"/>
            </a:endParaRPr>
          </a:p>
          <a:p>
            <a:pPr marL="4572" marR="1829" algn="just" defTabSz="329184">
              <a:spcBef>
                <a:spcPts val="34"/>
              </a:spcBef>
            </a:pPr>
            <a:endParaRPr lang="en-US" sz="2160" b="1" i="1" spc="-2" dirty="0">
              <a:solidFill>
                <a:schemeClr val="tx1"/>
              </a:solidFill>
              <a:latin typeface="+mj-lt"/>
            </a:endParaRPr>
          </a:p>
        </p:txBody>
      </p:sp>
    </p:spTree>
    <p:extLst>
      <p:ext uri="{BB962C8B-B14F-4D97-AF65-F5344CB8AC3E}">
        <p14:creationId xmlns:p14="http://schemas.microsoft.com/office/powerpoint/2010/main" val="4312261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US" smtClean="0">
                <a:solidFill>
                  <a:schemeClr val="tx1"/>
                </a:solidFill>
              </a:rPr>
              <a:pPr/>
              <a:t>114</a:t>
            </a:fld>
            <a:endParaRPr lang="en-US">
              <a:solidFill>
                <a:schemeClr val="tx1"/>
              </a:solidFill>
            </a:endParaRPr>
          </a:p>
        </p:txBody>
      </p:sp>
      <p:pic>
        <p:nvPicPr>
          <p:cNvPr id="3" name="Picture 2"/>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429768" y="1062990"/>
            <a:ext cx="7962554" cy="1911627"/>
          </a:xfrm>
          <a:prstGeom prst="rect">
            <a:avLst/>
          </a:prstGeom>
        </p:spPr>
      </p:pic>
      <p:sp>
        <p:nvSpPr>
          <p:cNvPr id="4" name="Rectangle 3"/>
          <p:cNvSpPr/>
          <p:nvPr/>
        </p:nvSpPr>
        <p:spPr>
          <a:xfrm>
            <a:off x="1225296" y="459486"/>
            <a:ext cx="2194560" cy="712824"/>
          </a:xfrm>
          <a:prstGeom prst="rect">
            <a:avLst/>
          </a:prstGeom>
        </p:spPr>
        <p:txBody>
          <a:bodyPr wrap="square">
            <a:spAutoFit/>
          </a:bodyPr>
          <a:lstStyle/>
          <a:p>
            <a:pPr lvl="0"/>
            <a:r>
              <a:rPr lang="en-US" sz="2592" b="1" spc="-16" dirty="0" err="1">
                <a:solidFill>
                  <a:schemeClr val="tx1"/>
                </a:solidFill>
              </a:rPr>
              <a:t>ListView</a:t>
            </a:r>
            <a:endParaRPr lang="en-US" sz="2592" dirty="0">
              <a:solidFill>
                <a:schemeClr val="tx1"/>
              </a:solidFill>
            </a:endParaRPr>
          </a:p>
          <a:p>
            <a:endParaRPr lang="en-US" sz="1440" b="1" dirty="0">
              <a:solidFill>
                <a:schemeClr val="tx1"/>
              </a:solidFill>
            </a:endParaRPr>
          </a:p>
        </p:txBody>
      </p:sp>
    </p:spTree>
    <p:extLst>
      <p:ext uri="{BB962C8B-B14F-4D97-AF65-F5344CB8AC3E}">
        <p14:creationId xmlns:p14="http://schemas.microsoft.com/office/powerpoint/2010/main" val="26987181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US" smtClean="0">
                <a:solidFill>
                  <a:schemeClr val="tx1"/>
                </a:solidFill>
              </a:rPr>
              <a:pPr/>
              <a:t>115</a:t>
            </a:fld>
            <a:endParaRPr lang="en-US">
              <a:solidFill>
                <a:schemeClr val="tx1"/>
              </a:solidFill>
            </a:endParaRPr>
          </a:p>
        </p:txBody>
      </p:sp>
      <p:sp>
        <p:nvSpPr>
          <p:cNvPr id="4" name="Rectangle 3"/>
          <p:cNvSpPr/>
          <p:nvPr/>
        </p:nvSpPr>
        <p:spPr>
          <a:xfrm>
            <a:off x="841248" y="1666494"/>
            <a:ext cx="7680960" cy="2485489"/>
          </a:xfrm>
          <a:prstGeom prst="rect">
            <a:avLst/>
          </a:prstGeom>
        </p:spPr>
        <p:txBody>
          <a:bodyPr wrap="square">
            <a:spAutoFit/>
          </a:bodyPr>
          <a:lstStyle/>
          <a:p>
            <a:r>
              <a:rPr lang="en-US" sz="1728" dirty="0" err="1">
                <a:solidFill>
                  <a:schemeClr val="tx1"/>
                </a:solidFill>
              </a:rPr>
              <a:t>listView.setOnItemClickListener</a:t>
            </a:r>
            <a:r>
              <a:rPr lang="en-US" sz="1728" dirty="0">
                <a:solidFill>
                  <a:schemeClr val="tx1"/>
                </a:solidFill>
              </a:rPr>
              <a:t>(){</a:t>
            </a:r>
            <a:r>
              <a:rPr lang="en-US" sz="1728" dirty="0" err="1">
                <a:solidFill>
                  <a:schemeClr val="tx1"/>
                </a:solidFill>
              </a:rPr>
              <a:t>adapterView</a:t>
            </a:r>
            <a:r>
              <a:rPr lang="en-US" sz="1728" dirty="0">
                <a:solidFill>
                  <a:schemeClr val="tx1"/>
                </a:solidFill>
              </a:rPr>
              <a:t>, view, p, id -&gt;  </a:t>
            </a:r>
          </a:p>
          <a:p>
            <a:endParaRPr lang="en-US" sz="1728" dirty="0">
              <a:solidFill>
                <a:schemeClr val="tx1"/>
              </a:solidFill>
            </a:endParaRPr>
          </a:p>
          <a:p>
            <a:r>
              <a:rPr lang="en-US" sz="1728" dirty="0">
                <a:solidFill>
                  <a:schemeClr val="tx1"/>
                </a:solidFill>
              </a:rPr>
              <a:t>            </a:t>
            </a:r>
            <a:r>
              <a:rPr lang="en-US" sz="1728" dirty="0" err="1">
                <a:solidFill>
                  <a:schemeClr val="tx1"/>
                </a:solidFill>
              </a:rPr>
              <a:t>val</a:t>
            </a:r>
            <a:r>
              <a:rPr lang="en-US" sz="1728" dirty="0">
                <a:solidFill>
                  <a:schemeClr val="tx1"/>
                </a:solidFill>
              </a:rPr>
              <a:t> </a:t>
            </a:r>
            <a:r>
              <a:rPr lang="en-US" sz="1728" dirty="0" err="1">
                <a:solidFill>
                  <a:schemeClr val="tx1"/>
                </a:solidFill>
              </a:rPr>
              <a:t>itemAtPos</a:t>
            </a:r>
            <a:r>
              <a:rPr lang="en-US" sz="1728" dirty="0">
                <a:solidFill>
                  <a:schemeClr val="tx1"/>
                </a:solidFill>
              </a:rPr>
              <a:t> = </a:t>
            </a:r>
            <a:r>
              <a:rPr lang="en-US" sz="1728" dirty="0" err="1">
                <a:solidFill>
                  <a:schemeClr val="tx1"/>
                </a:solidFill>
              </a:rPr>
              <a:t>adapterView.getItemAtPosition</a:t>
            </a:r>
            <a:r>
              <a:rPr lang="en-US" sz="1728" dirty="0">
                <a:solidFill>
                  <a:schemeClr val="tx1"/>
                </a:solidFill>
              </a:rPr>
              <a:t>(p) </a:t>
            </a:r>
          </a:p>
          <a:p>
            <a:r>
              <a:rPr lang="en-US" sz="1728" dirty="0">
                <a:solidFill>
                  <a:schemeClr val="tx1"/>
                </a:solidFill>
              </a:rPr>
              <a:t> </a:t>
            </a:r>
          </a:p>
          <a:p>
            <a:r>
              <a:rPr lang="en-US" sz="1728" dirty="0">
                <a:solidFill>
                  <a:schemeClr val="tx1"/>
                </a:solidFill>
              </a:rPr>
              <a:t>            </a:t>
            </a:r>
            <a:r>
              <a:rPr lang="en-US" sz="1728" dirty="0" err="1">
                <a:solidFill>
                  <a:schemeClr val="tx1"/>
                </a:solidFill>
              </a:rPr>
              <a:t>val</a:t>
            </a:r>
            <a:r>
              <a:rPr lang="en-US" sz="1728" dirty="0">
                <a:solidFill>
                  <a:schemeClr val="tx1"/>
                </a:solidFill>
              </a:rPr>
              <a:t> </a:t>
            </a:r>
            <a:r>
              <a:rPr lang="en-US" sz="1728" dirty="0" err="1">
                <a:solidFill>
                  <a:schemeClr val="tx1"/>
                </a:solidFill>
              </a:rPr>
              <a:t>itemIdAtPos</a:t>
            </a:r>
            <a:r>
              <a:rPr lang="en-US" sz="1728" dirty="0">
                <a:solidFill>
                  <a:schemeClr val="tx1"/>
                </a:solidFill>
              </a:rPr>
              <a:t> = </a:t>
            </a:r>
            <a:r>
              <a:rPr lang="en-US" sz="1728" dirty="0" err="1">
                <a:solidFill>
                  <a:schemeClr val="tx1"/>
                </a:solidFill>
              </a:rPr>
              <a:t>adapterView.getItemIdAtPosition</a:t>
            </a:r>
            <a:r>
              <a:rPr lang="en-US" sz="1728" dirty="0">
                <a:solidFill>
                  <a:schemeClr val="tx1"/>
                </a:solidFill>
              </a:rPr>
              <a:t>(p)  </a:t>
            </a:r>
          </a:p>
          <a:p>
            <a:endParaRPr lang="en-US" sz="1728" dirty="0">
              <a:solidFill>
                <a:schemeClr val="tx1"/>
              </a:solidFill>
            </a:endParaRPr>
          </a:p>
          <a:p>
            <a:r>
              <a:rPr lang="en-US" sz="1728" dirty="0">
                <a:solidFill>
                  <a:schemeClr val="tx1"/>
                </a:solidFill>
              </a:rPr>
              <a:t>            </a:t>
            </a:r>
            <a:r>
              <a:rPr lang="en-US" sz="1728" dirty="0" err="1">
                <a:solidFill>
                  <a:schemeClr val="tx1"/>
                </a:solidFill>
              </a:rPr>
              <a:t>Toast.makeText</a:t>
            </a:r>
            <a:r>
              <a:rPr lang="en-US" sz="1728" dirty="0">
                <a:solidFill>
                  <a:schemeClr val="tx1"/>
                </a:solidFill>
              </a:rPr>
              <a:t>(</a:t>
            </a:r>
            <a:r>
              <a:rPr lang="en-US" sz="1728" dirty="0" err="1">
                <a:solidFill>
                  <a:schemeClr val="tx1"/>
                </a:solidFill>
              </a:rPr>
              <a:t>Context,Variable</a:t>
            </a:r>
            <a:r>
              <a:rPr lang="en-US" sz="1728" dirty="0">
                <a:solidFill>
                  <a:schemeClr val="tx1"/>
                </a:solidFill>
              </a:rPr>
              <a:t> name that contain name, </a:t>
            </a:r>
            <a:r>
              <a:rPr lang="en-US" sz="1728" dirty="0" err="1">
                <a:solidFill>
                  <a:schemeClr val="tx1"/>
                </a:solidFill>
              </a:rPr>
              <a:t>Toast.LENGTH_LONG</a:t>
            </a:r>
            <a:r>
              <a:rPr lang="en-US" sz="1728" dirty="0">
                <a:solidFill>
                  <a:schemeClr val="tx1"/>
                </a:solidFill>
              </a:rPr>
              <a:t>).show()  </a:t>
            </a:r>
          </a:p>
          <a:p>
            <a:r>
              <a:rPr lang="en-US" sz="1728" dirty="0">
                <a:solidFill>
                  <a:schemeClr val="tx1"/>
                </a:solidFill>
              </a:rPr>
              <a:t>        } </a:t>
            </a:r>
          </a:p>
        </p:txBody>
      </p:sp>
      <p:sp>
        <p:nvSpPr>
          <p:cNvPr id="6" name="Rectangle 5"/>
          <p:cNvSpPr/>
          <p:nvPr/>
        </p:nvSpPr>
        <p:spPr>
          <a:xfrm>
            <a:off x="676656" y="514350"/>
            <a:ext cx="2386584" cy="491225"/>
          </a:xfrm>
          <a:prstGeom prst="rect">
            <a:avLst/>
          </a:prstGeom>
        </p:spPr>
        <p:txBody>
          <a:bodyPr wrap="square">
            <a:spAutoFit/>
          </a:bodyPr>
          <a:lstStyle/>
          <a:p>
            <a:pPr lvl="0"/>
            <a:r>
              <a:rPr lang="en-US" sz="2592" b="1" spc="-16" dirty="0" err="1">
                <a:solidFill>
                  <a:schemeClr val="tx1"/>
                </a:solidFill>
              </a:rPr>
              <a:t>ListView</a:t>
            </a:r>
            <a:endParaRPr lang="en-US" sz="2592" dirty="0">
              <a:solidFill>
                <a:schemeClr val="tx1"/>
              </a:solidFill>
            </a:endParaRPr>
          </a:p>
        </p:txBody>
      </p:sp>
    </p:spTree>
    <p:extLst>
      <p:ext uri="{BB962C8B-B14F-4D97-AF65-F5344CB8AC3E}">
        <p14:creationId xmlns:p14="http://schemas.microsoft.com/office/powerpoint/2010/main" val="20024082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D2DF-3E09-4ADB-9AF5-0F2ED5EEC7FE}"/>
              </a:ext>
            </a:extLst>
          </p:cNvPr>
          <p:cNvSpPr>
            <a:spLocks noGrp="1"/>
          </p:cNvSpPr>
          <p:nvPr>
            <p:ph type="title"/>
          </p:nvPr>
        </p:nvSpPr>
        <p:spPr>
          <a:xfrm>
            <a:off x="282533" y="0"/>
            <a:ext cx="8267107" cy="581727"/>
          </a:xfrm>
        </p:spPr>
        <p:txBody>
          <a:bodyPr/>
          <a:lstStyle/>
          <a:p>
            <a:r>
              <a:rPr lang="en-US" dirty="0" err="1"/>
              <a:t>ListView</a:t>
            </a:r>
            <a:r>
              <a:rPr lang="en-US" dirty="0"/>
              <a:t> Custom Adapter-</a:t>
            </a:r>
            <a:r>
              <a:rPr lang="en-US" dirty="0" err="1"/>
              <a:t>ArrayAdapter</a:t>
            </a:r>
            <a:endParaRPr lang="en-IN" dirty="0"/>
          </a:p>
        </p:txBody>
      </p:sp>
      <p:sp>
        <p:nvSpPr>
          <p:cNvPr id="4" name="Slide Number Placeholder 3">
            <a:extLst>
              <a:ext uri="{FF2B5EF4-FFF2-40B4-BE49-F238E27FC236}">
                <a16:creationId xmlns:a16="http://schemas.microsoft.com/office/drawing/2014/main" id="{CAA1D1BB-7147-47B9-AD9F-99157E581072}"/>
              </a:ext>
            </a:extLst>
          </p:cNvPr>
          <p:cNvSpPr>
            <a:spLocks noGrp="1"/>
          </p:cNvSpPr>
          <p:nvPr>
            <p:ph type="sldNum" idx="12"/>
          </p:nvPr>
        </p:nvSpPr>
        <p:spPr/>
        <p:txBody>
          <a:bodyPr/>
          <a:lstStyle/>
          <a:p>
            <a:fld id="{00000000-1234-1234-1234-123412341234}" type="slidenum">
              <a:rPr lang="en-US" smtClean="0"/>
              <a:pPr/>
              <a:t>116</a:t>
            </a:fld>
            <a:endParaRPr lang="en-US"/>
          </a:p>
        </p:txBody>
      </p:sp>
      <p:sp>
        <p:nvSpPr>
          <p:cNvPr id="5" name="Rectangle 1">
            <a:extLst>
              <a:ext uri="{FF2B5EF4-FFF2-40B4-BE49-F238E27FC236}">
                <a16:creationId xmlns:a16="http://schemas.microsoft.com/office/drawing/2014/main" id="{84035298-78C2-4652-ABA2-5CC65AC6DC57}"/>
              </a:ext>
            </a:extLst>
          </p:cNvPr>
          <p:cNvSpPr>
            <a:spLocks noChangeArrowheads="1"/>
          </p:cNvSpPr>
          <p:nvPr/>
        </p:nvSpPr>
        <p:spPr bwMode="auto">
          <a:xfrm>
            <a:off x="291361" y="481765"/>
            <a:ext cx="7970887" cy="46651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2918" tIns="16459" rIns="32918" bIns="16459" numCol="1" anchor="ctr" anchorCtr="0" compatLnSpc="1">
            <a:prstTxWarp prst="textNoShape">
              <a:avLst/>
            </a:prstTxWarp>
            <a:spAutoFit/>
          </a:bodyPr>
          <a:lstStyle/>
          <a:p>
            <a:pPr defTabSz="329184" eaLnBrk="0" fontAlgn="base" hangingPunct="0">
              <a:spcBef>
                <a:spcPct val="0"/>
              </a:spcBef>
              <a:spcAft>
                <a:spcPct val="0"/>
              </a:spcAft>
              <a:buClrTx/>
            </a:pPr>
            <a:r>
              <a:rPr lang="en-US" altLang="en-US" sz="1584" dirty="0">
                <a:solidFill>
                  <a:srgbClr val="0033B3"/>
                </a:solidFill>
                <a:latin typeface="Arial Unicode MS"/>
              </a:rPr>
              <a:t>class </a:t>
            </a:r>
            <a:r>
              <a:rPr lang="en-US" altLang="en-US" sz="1584" dirty="0" err="1">
                <a:solidFill>
                  <a:srgbClr val="080808"/>
                </a:solidFill>
                <a:latin typeface="Arial Unicode MS"/>
              </a:rPr>
              <a:t>ContactAdapter</a:t>
            </a:r>
            <a:r>
              <a:rPr lang="en-US" altLang="en-US" sz="1584" dirty="0">
                <a:solidFill>
                  <a:srgbClr val="080808"/>
                </a:solidFill>
                <a:latin typeface="Arial Unicode MS"/>
              </a:rPr>
              <a:t>(context: </a:t>
            </a:r>
            <a:r>
              <a:rPr lang="en-US" altLang="en-US" sz="1584" dirty="0">
                <a:latin typeface="Arial Unicode MS"/>
              </a:rPr>
              <a:t>Context</a:t>
            </a:r>
            <a:r>
              <a:rPr lang="en-US" altLang="en-US" sz="1584" dirty="0">
                <a:solidFill>
                  <a:srgbClr val="080808"/>
                </a:solidFill>
                <a:latin typeface="Arial Unicode MS"/>
              </a:rPr>
              <a:t>, contacts: </a:t>
            </a:r>
            <a:r>
              <a:rPr lang="en-US" altLang="en-US" sz="1584" dirty="0">
                <a:latin typeface="Arial Unicode MS"/>
              </a:rPr>
              <a:t>Array</a:t>
            </a:r>
            <a:r>
              <a:rPr lang="en-US" altLang="en-US" sz="1584" dirty="0">
                <a:solidFill>
                  <a:srgbClr val="080808"/>
                </a:solidFill>
                <a:latin typeface="Arial Unicode MS"/>
              </a:rPr>
              <a:t>&lt;</a:t>
            </a:r>
            <a:r>
              <a:rPr lang="en-US" altLang="en-US" sz="1584" dirty="0">
                <a:latin typeface="Arial Unicode MS"/>
              </a:rPr>
              <a:t>Contact</a:t>
            </a:r>
            <a:r>
              <a:rPr lang="en-US" altLang="en-US" sz="1584" dirty="0">
                <a:solidFill>
                  <a:srgbClr val="080808"/>
                </a:solidFill>
                <a:latin typeface="Arial Unicode MS"/>
              </a:rPr>
              <a:t>&gt;) :</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err="1">
                <a:solidFill>
                  <a:srgbClr val="080808"/>
                </a:solidFill>
                <a:latin typeface="Arial Unicode MS"/>
              </a:rPr>
              <a:t>ArrayAdapter</a:t>
            </a:r>
            <a:r>
              <a:rPr lang="en-US" altLang="en-US" sz="1584" dirty="0">
                <a:solidFill>
                  <a:srgbClr val="080808"/>
                </a:solidFill>
                <a:latin typeface="Arial Unicode MS"/>
              </a:rPr>
              <a:t>&lt;</a:t>
            </a:r>
            <a:r>
              <a:rPr lang="en-US" altLang="en-US" sz="1584" dirty="0">
                <a:latin typeface="Arial Unicode MS"/>
              </a:rPr>
              <a:t>Contact</a:t>
            </a:r>
            <a:r>
              <a:rPr lang="en-US" altLang="en-US" sz="1584" dirty="0">
                <a:solidFill>
                  <a:srgbClr val="080808"/>
                </a:solidFill>
                <a:latin typeface="Arial Unicode MS"/>
              </a:rPr>
              <a:t>&gt;(context, </a:t>
            </a:r>
            <a:r>
              <a:rPr lang="en-US" altLang="en-US" sz="1584" dirty="0">
                <a:solidFill>
                  <a:srgbClr val="1750EB"/>
                </a:solidFill>
                <a:latin typeface="Arial Unicode MS"/>
              </a:rPr>
              <a:t>0</a:t>
            </a:r>
            <a:r>
              <a:rPr lang="en-US" altLang="en-US" sz="1584" dirty="0">
                <a:solidFill>
                  <a:srgbClr val="080808"/>
                </a:solidFill>
                <a:latin typeface="Arial Unicode MS"/>
              </a:rPr>
              <a:t>, contacts) {</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a:solidFill>
                  <a:srgbClr val="0033B3"/>
                </a:solidFill>
                <a:latin typeface="Arial Unicode MS"/>
              </a:rPr>
              <a:t>override fun </a:t>
            </a:r>
            <a:r>
              <a:rPr lang="en-US" altLang="en-US" sz="1584" dirty="0" err="1">
                <a:solidFill>
                  <a:srgbClr val="00627A"/>
                </a:solidFill>
                <a:latin typeface="Arial Unicode MS"/>
              </a:rPr>
              <a:t>getView</a:t>
            </a:r>
            <a:r>
              <a:rPr lang="en-US" altLang="en-US" sz="1584" dirty="0">
                <a:solidFill>
                  <a:srgbClr val="080808"/>
                </a:solidFill>
                <a:latin typeface="Arial Unicode MS"/>
              </a:rPr>
              <a:t>(position: </a:t>
            </a:r>
            <a:r>
              <a:rPr lang="en-US" altLang="en-US" sz="1584" dirty="0">
                <a:latin typeface="Arial Unicode MS"/>
              </a:rPr>
              <a:t>Int</a:t>
            </a:r>
            <a:r>
              <a:rPr lang="en-US" altLang="en-US" sz="1584" dirty="0">
                <a:solidFill>
                  <a:srgbClr val="080808"/>
                </a:solidFill>
                <a:latin typeface="Arial Unicode MS"/>
              </a:rPr>
              <a:t>, </a:t>
            </a:r>
            <a:r>
              <a:rPr lang="en-US" altLang="en-US" sz="1584" dirty="0" err="1">
                <a:solidFill>
                  <a:srgbClr val="080808"/>
                </a:solidFill>
                <a:latin typeface="Arial Unicode MS"/>
              </a:rPr>
              <a:t>convertView</a:t>
            </a:r>
            <a:r>
              <a:rPr lang="en-US" altLang="en-US" sz="1584" dirty="0">
                <a:solidFill>
                  <a:srgbClr val="080808"/>
                </a:solidFill>
                <a:latin typeface="Arial Unicode MS"/>
              </a:rPr>
              <a:t>: </a:t>
            </a:r>
            <a:r>
              <a:rPr lang="en-US" altLang="en-US" sz="1584" dirty="0">
                <a:latin typeface="Arial Unicode MS"/>
              </a:rPr>
              <a:t>View</a:t>
            </a:r>
            <a:r>
              <a:rPr lang="en-US" altLang="en-US" sz="1584" dirty="0">
                <a:solidFill>
                  <a:srgbClr val="080808"/>
                </a:solidFill>
                <a:latin typeface="Arial Unicode MS"/>
              </a:rPr>
              <a:t>?, parent: </a:t>
            </a:r>
            <a:r>
              <a:rPr lang="en-US" altLang="en-US" sz="1584" dirty="0" err="1">
                <a:latin typeface="Arial Unicode MS"/>
              </a:rPr>
              <a:t>ViewGroup</a:t>
            </a:r>
            <a:r>
              <a:rPr lang="en-US" altLang="en-US" sz="1584" dirty="0">
                <a:solidFill>
                  <a:srgbClr val="080808"/>
                </a:solidFill>
                <a:latin typeface="Arial Unicode MS"/>
              </a:rPr>
              <a:t>): </a:t>
            </a:r>
            <a:r>
              <a:rPr lang="en-US" altLang="en-US" sz="1584" dirty="0">
                <a:latin typeface="Arial Unicode MS"/>
              </a:rPr>
              <a:t>View </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a:solidFill>
                  <a:srgbClr val="0033B3"/>
                </a:solidFill>
                <a:latin typeface="Arial Unicode MS"/>
              </a:rPr>
              <a:t>var </a:t>
            </a:r>
            <a:r>
              <a:rPr lang="en-US" altLang="en-US" sz="1584" dirty="0" err="1">
                <a:latin typeface="Arial Unicode MS"/>
              </a:rPr>
              <a:t>listItemView</a:t>
            </a:r>
            <a:r>
              <a:rPr lang="en-US" altLang="en-US" sz="1584" dirty="0">
                <a:latin typeface="Arial Unicode MS"/>
              </a:rPr>
              <a:t> </a:t>
            </a:r>
            <a:r>
              <a:rPr lang="en-US" altLang="en-US" sz="1584" dirty="0">
                <a:solidFill>
                  <a:srgbClr val="080808"/>
                </a:solidFill>
                <a:latin typeface="Arial Unicode MS"/>
              </a:rPr>
              <a:t>= </a:t>
            </a:r>
            <a:r>
              <a:rPr lang="en-US" altLang="en-US" sz="1584" dirty="0" err="1">
                <a:solidFill>
                  <a:srgbClr val="080808"/>
                </a:solidFill>
                <a:latin typeface="Arial Unicode MS"/>
              </a:rPr>
              <a:t>convertView</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a:solidFill>
                  <a:srgbClr val="0033B3"/>
                </a:solidFill>
                <a:latin typeface="Arial Unicode MS"/>
              </a:rPr>
              <a:t>if </a:t>
            </a:r>
            <a:r>
              <a:rPr lang="en-US" altLang="en-US" sz="1584" dirty="0">
                <a:solidFill>
                  <a:srgbClr val="080808"/>
                </a:solidFill>
                <a:latin typeface="Arial Unicode MS"/>
              </a:rPr>
              <a:t>(</a:t>
            </a:r>
            <a:r>
              <a:rPr lang="en-US" altLang="en-US" sz="1584" dirty="0" err="1">
                <a:latin typeface="Arial Unicode MS"/>
              </a:rPr>
              <a:t>listItemView</a:t>
            </a:r>
            <a:r>
              <a:rPr lang="en-US" altLang="en-US" sz="1584" dirty="0">
                <a:latin typeface="Arial Unicode MS"/>
              </a:rPr>
              <a:t> </a:t>
            </a:r>
            <a:r>
              <a:rPr lang="en-US" altLang="en-US" sz="1584" dirty="0">
                <a:solidFill>
                  <a:srgbClr val="080808"/>
                </a:solidFill>
                <a:latin typeface="Arial Unicode MS"/>
              </a:rPr>
              <a:t>== </a:t>
            </a:r>
            <a:r>
              <a:rPr lang="en-US" altLang="en-US" sz="1584" dirty="0">
                <a:solidFill>
                  <a:srgbClr val="0033B3"/>
                </a:solidFill>
                <a:latin typeface="Arial Unicode MS"/>
              </a:rPr>
              <a:t>null</a:t>
            </a:r>
            <a:r>
              <a:rPr lang="en-US" altLang="en-US" sz="1584" dirty="0">
                <a:solidFill>
                  <a:srgbClr val="080808"/>
                </a:solidFill>
                <a:latin typeface="Arial Unicode MS"/>
              </a:rPr>
              <a:t>) {</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err="1">
                <a:latin typeface="Arial Unicode MS"/>
              </a:rPr>
              <a:t>listItemView</a:t>
            </a:r>
            <a:r>
              <a:rPr lang="en-US" altLang="en-US" sz="1584" dirty="0">
                <a:latin typeface="Arial Unicode MS"/>
              </a:rPr>
              <a:t> </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err="1">
                <a:latin typeface="Arial Unicode MS"/>
              </a:rPr>
              <a:t>LayoutInflater</a:t>
            </a:r>
            <a:r>
              <a:rPr lang="en-US" altLang="en-US" sz="1584" dirty="0" err="1">
                <a:solidFill>
                  <a:srgbClr val="080808"/>
                </a:solidFill>
                <a:latin typeface="Arial Unicode MS"/>
              </a:rPr>
              <a:t>.from</a:t>
            </a:r>
            <a:r>
              <a:rPr lang="en-US" altLang="en-US" sz="1584" dirty="0">
                <a:solidFill>
                  <a:srgbClr val="080808"/>
                </a:solidFill>
                <a:latin typeface="Arial Unicode MS"/>
              </a:rPr>
              <a:t>(</a:t>
            </a:r>
            <a:r>
              <a:rPr lang="en-US" altLang="en-US" sz="1584" i="1" dirty="0">
                <a:solidFill>
                  <a:srgbClr val="871094"/>
                </a:solidFill>
                <a:latin typeface="Arial Unicode MS"/>
              </a:rPr>
              <a:t>context</a:t>
            </a:r>
            <a:r>
              <a:rPr lang="en-US" altLang="en-US" sz="1584" dirty="0">
                <a:solidFill>
                  <a:srgbClr val="080808"/>
                </a:solidFill>
                <a:latin typeface="Arial Unicode MS"/>
              </a:rPr>
              <a:t>).inflate(</a:t>
            </a:r>
            <a:r>
              <a:rPr lang="en-US" altLang="en-US" sz="1584" dirty="0" err="1">
                <a:latin typeface="Arial Unicode MS"/>
              </a:rPr>
              <a:t>R</a:t>
            </a:r>
            <a:r>
              <a:rPr lang="en-US" altLang="en-US" sz="1584" dirty="0" err="1">
                <a:solidFill>
                  <a:srgbClr val="080808"/>
                </a:solidFill>
                <a:latin typeface="Arial Unicode MS"/>
              </a:rPr>
              <a:t>.</a:t>
            </a:r>
            <a:r>
              <a:rPr lang="en-US" altLang="en-US" sz="1584" dirty="0" err="1">
                <a:latin typeface="Arial Unicode MS"/>
              </a:rPr>
              <a:t>layout</a:t>
            </a:r>
            <a:r>
              <a:rPr lang="en-US" altLang="en-US" sz="1584" dirty="0" err="1">
                <a:solidFill>
                  <a:srgbClr val="080808"/>
                </a:solidFill>
                <a:latin typeface="Arial Unicode MS"/>
              </a:rPr>
              <a:t>.</a:t>
            </a:r>
            <a:r>
              <a:rPr lang="en-US" altLang="en-US" sz="1584" i="1" dirty="0" err="1">
                <a:solidFill>
                  <a:srgbClr val="871094"/>
                </a:solidFill>
                <a:latin typeface="Arial Unicode MS"/>
              </a:rPr>
              <a:t>single_contact_item</a:t>
            </a:r>
            <a:r>
              <a:rPr lang="en-US" altLang="en-US" sz="1584" dirty="0">
                <a:solidFill>
                  <a:srgbClr val="080808"/>
                </a:solidFill>
                <a:latin typeface="Arial Unicode MS"/>
              </a:rPr>
              <a:t>, parent, </a:t>
            </a:r>
            <a:r>
              <a:rPr lang="en-US" altLang="en-US" sz="1584" dirty="0">
                <a:solidFill>
                  <a:srgbClr val="0033B3"/>
                </a:solidFill>
                <a:latin typeface="Arial Unicode MS"/>
              </a:rPr>
              <a:t>false</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        }</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i="1" dirty="0">
                <a:solidFill>
                  <a:srgbClr val="8C8C8C"/>
                </a:solidFill>
                <a:latin typeface="Arial Unicode MS"/>
              </a:rPr>
              <a:t>// Get the Contact object for this position</a:t>
            </a:r>
            <a:br>
              <a:rPr lang="en-US" altLang="en-US" sz="1584" i="1" dirty="0">
                <a:solidFill>
                  <a:srgbClr val="8C8C8C"/>
                </a:solidFill>
                <a:latin typeface="Arial Unicode MS"/>
              </a:rPr>
            </a:br>
            <a:r>
              <a:rPr lang="en-US" altLang="en-US" sz="1584" i="1" dirty="0">
                <a:solidFill>
                  <a:srgbClr val="8C8C8C"/>
                </a:solidFill>
                <a:latin typeface="Arial Unicode MS"/>
              </a:rPr>
              <a:t>        </a:t>
            </a:r>
            <a:r>
              <a:rPr lang="en-US" altLang="en-US" sz="1584" dirty="0" err="1">
                <a:solidFill>
                  <a:srgbClr val="0033B3"/>
                </a:solidFill>
                <a:latin typeface="Arial Unicode MS"/>
              </a:rPr>
              <a:t>val</a:t>
            </a:r>
            <a:r>
              <a:rPr lang="en-US" altLang="en-US" sz="1584" dirty="0">
                <a:solidFill>
                  <a:srgbClr val="0033B3"/>
                </a:solidFill>
                <a:latin typeface="Arial Unicode MS"/>
              </a:rPr>
              <a:t> </a:t>
            </a:r>
            <a:r>
              <a:rPr lang="en-US" altLang="en-US" sz="1584" dirty="0" err="1">
                <a:latin typeface="Arial Unicode MS"/>
              </a:rPr>
              <a:t>currentContact</a:t>
            </a:r>
            <a:r>
              <a:rPr lang="en-US" altLang="en-US" sz="1584" dirty="0">
                <a:latin typeface="Arial Unicode MS"/>
              </a:rPr>
              <a:t> </a:t>
            </a:r>
            <a:r>
              <a:rPr lang="en-US" altLang="en-US" sz="1584" dirty="0">
                <a:solidFill>
                  <a:srgbClr val="080808"/>
                </a:solidFill>
                <a:latin typeface="Arial Unicode MS"/>
              </a:rPr>
              <a:t>= </a:t>
            </a:r>
            <a:r>
              <a:rPr lang="en-US" altLang="en-US" sz="1584" dirty="0" err="1">
                <a:solidFill>
                  <a:srgbClr val="080808"/>
                </a:solidFill>
                <a:latin typeface="Arial Unicode MS"/>
              </a:rPr>
              <a:t>getItem</a:t>
            </a:r>
            <a:r>
              <a:rPr lang="en-US" altLang="en-US" sz="1584" dirty="0">
                <a:solidFill>
                  <a:srgbClr val="080808"/>
                </a:solidFill>
                <a:latin typeface="Arial Unicode MS"/>
              </a:rPr>
              <a:t>(position)</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i="1" dirty="0">
                <a:solidFill>
                  <a:srgbClr val="8C8C8C"/>
                </a:solidFill>
                <a:latin typeface="Arial Unicode MS"/>
              </a:rPr>
              <a:t>// Find the </a:t>
            </a:r>
            <a:r>
              <a:rPr lang="en-US" altLang="en-US" sz="1584" i="1" dirty="0" err="1">
                <a:solidFill>
                  <a:srgbClr val="8C8C8C"/>
                </a:solidFill>
                <a:latin typeface="Arial Unicode MS"/>
              </a:rPr>
              <a:t>TextViews</a:t>
            </a:r>
            <a:r>
              <a:rPr lang="en-US" altLang="en-US" sz="1584" i="1" dirty="0">
                <a:solidFill>
                  <a:srgbClr val="8C8C8C"/>
                </a:solidFill>
                <a:latin typeface="Arial Unicode MS"/>
              </a:rPr>
              <a:t> in the single_contact_item.xml layout</a:t>
            </a:r>
            <a:br>
              <a:rPr lang="en-US" altLang="en-US" sz="1584" i="1" dirty="0">
                <a:solidFill>
                  <a:srgbClr val="8C8C8C"/>
                </a:solidFill>
                <a:latin typeface="Arial Unicode MS"/>
              </a:rPr>
            </a:br>
            <a:r>
              <a:rPr lang="en-US" altLang="en-US" sz="1584" i="1" dirty="0">
                <a:solidFill>
                  <a:srgbClr val="8C8C8C"/>
                </a:solidFill>
                <a:latin typeface="Arial Unicode MS"/>
              </a:rPr>
              <a:t>        </a:t>
            </a:r>
            <a:r>
              <a:rPr lang="en-US" altLang="en-US" sz="1584" dirty="0" err="1">
                <a:solidFill>
                  <a:srgbClr val="0033B3"/>
                </a:solidFill>
                <a:latin typeface="Arial Unicode MS"/>
              </a:rPr>
              <a:t>val</a:t>
            </a:r>
            <a:r>
              <a:rPr lang="en-US" altLang="en-US" sz="1584" dirty="0">
                <a:solidFill>
                  <a:srgbClr val="0033B3"/>
                </a:solidFill>
                <a:latin typeface="Arial Unicode MS"/>
              </a:rPr>
              <a:t> </a:t>
            </a:r>
            <a:r>
              <a:rPr lang="en-US" altLang="en-US" sz="1584" dirty="0" err="1">
                <a:latin typeface="Arial Unicode MS"/>
              </a:rPr>
              <a:t>nameTextView</a:t>
            </a:r>
            <a:r>
              <a:rPr lang="en-US" altLang="en-US" sz="1584" dirty="0">
                <a:latin typeface="Arial Unicode MS"/>
              </a:rPr>
              <a:t> </a:t>
            </a:r>
            <a:r>
              <a:rPr lang="en-US" altLang="en-US" sz="1584" dirty="0">
                <a:solidFill>
                  <a:srgbClr val="080808"/>
                </a:solidFill>
                <a:latin typeface="Arial Unicode MS"/>
              </a:rPr>
              <a:t>= </a:t>
            </a:r>
            <a:r>
              <a:rPr lang="en-US" altLang="en-US" sz="1584" dirty="0" err="1">
                <a:latin typeface="Arial Unicode MS"/>
              </a:rPr>
              <a:t>listItemView</a:t>
            </a:r>
            <a:r>
              <a:rPr lang="en-US" altLang="en-US" sz="1584" dirty="0">
                <a:solidFill>
                  <a:srgbClr val="080808"/>
                </a:solidFill>
                <a:latin typeface="Arial Unicode MS"/>
              </a:rPr>
              <a:t>!!.</a:t>
            </a:r>
            <a:r>
              <a:rPr lang="en-US" altLang="en-US" sz="1584" dirty="0" err="1">
                <a:solidFill>
                  <a:srgbClr val="080808"/>
                </a:solidFill>
                <a:latin typeface="Arial Unicode MS"/>
              </a:rPr>
              <a:t>findViewById</a:t>
            </a:r>
            <a:r>
              <a:rPr lang="en-US" altLang="en-US" sz="1584" dirty="0">
                <a:solidFill>
                  <a:srgbClr val="080808"/>
                </a:solidFill>
                <a:latin typeface="Arial Unicode MS"/>
              </a:rPr>
              <a:t>&lt;</a:t>
            </a:r>
            <a:r>
              <a:rPr lang="en-US" altLang="en-US" sz="1584" dirty="0" err="1">
                <a:latin typeface="Arial Unicode MS"/>
              </a:rPr>
              <a:t>TextView</a:t>
            </a:r>
            <a:r>
              <a:rPr lang="en-US" altLang="en-US" sz="1584" dirty="0">
                <a:solidFill>
                  <a:srgbClr val="080808"/>
                </a:solidFill>
                <a:latin typeface="Arial Unicode MS"/>
              </a:rPr>
              <a:t>&gt;(</a:t>
            </a:r>
            <a:r>
              <a:rPr lang="en-US" altLang="en-US" sz="1584" dirty="0" err="1">
                <a:latin typeface="Arial Unicode MS"/>
              </a:rPr>
              <a:t>R</a:t>
            </a:r>
            <a:r>
              <a:rPr lang="en-US" altLang="en-US" sz="1584" dirty="0" err="1">
                <a:solidFill>
                  <a:srgbClr val="080808"/>
                </a:solidFill>
                <a:latin typeface="Arial Unicode MS"/>
              </a:rPr>
              <a:t>.</a:t>
            </a:r>
            <a:r>
              <a:rPr lang="en-US" altLang="en-US" sz="1584" dirty="0" err="1">
                <a:latin typeface="Arial Unicode MS"/>
              </a:rPr>
              <a:t>id</a:t>
            </a:r>
            <a:r>
              <a:rPr lang="en-US" altLang="en-US" sz="1584" dirty="0" err="1">
                <a:solidFill>
                  <a:srgbClr val="080808"/>
                </a:solidFill>
                <a:latin typeface="Arial Unicode MS"/>
              </a:rPr>
              <a:t>.</a:t>
            </a:r>
            <a:r>
              <a:rPr lang="en-US" altLang="en-US" sz="1584" i="1" dirty="0" err="1">
                <a:solidFill>
                  <a:srgbClr val="871094"/>
                </a:solidFill>
                <a:latin typeface="Arial Unicode MS"/>
              </a:rPr>
              <a:t>text_name</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err="1">
                <a:solidFill>
                  <a:srgbClr val="0033B3"/>
                </a:solidFill>
                <a:latin typeface="Arial Unicode MS"/>
              </a:rPr>
              <a:t>val</a:t>
            </a:r>
            <a:r>
              <a:rPr lang="en-US" altLang="en-US" sz="1584" dirty="0">
                <a:solidFill>
                  <a:srgbClr val="0033B3"/>
                </a:solidFill>
                <a:latin typeface="Arial Unicode MS"/>
              </a:rPr>
              <a:t> </a:t>
            </a:r>
            <a:r>
              <a:rPr lang="en-US" altLang="en-US" sz="1584" dirty="0" err="1">
                <a:latin typeface="Arial Unicode MS"/>
              </a:rPr>
              <a:t>phoneTextView</a:t>
            </a:r>
            <a:r>
              <a:rPr lang="en-US" altLang="en-US" sz="1584" dirty="0">
                <a:latin typeface="Arial Unicode MS"/>
              </a:rPr>
              <a:t> </a:t>
            </a:r>
            <a:r>
              <a:rPr lang="en-US" altLang="en-US" sz="1584" dirty="0">
                <a:solidFill>
                  <a:srgbClr val="080808"/>
                </a:solidFill>
                <a:latin typeface="Arial Unicode MS"/>
              </a:rPr>
              <a:t>= </a:t>
            </a:r>
            <a:r>
              <a:rPr lang="en-US" altLang="en-US" sz="1584" dirty="0" err="1">
                <a:latin typeface="Arial Unicode MS"/>
              </a:rPr>
              <a:t>listItemView</a:t>
            </a:r>
            <a:r>
              <a:rPr lang="en-US" altLang="en-US" sz="1584" dirty="0" err="1">
                <a:solidFill>
                  <a:srgbClr val="080808"/>
                </a:solidFill>
                <a:latin typeface="Arial Unicode MS"/>
              </a:rPr>
              <a:t>.findViewById</a:t>
            </a:r>
            <a:r>
              <a:rPr lang="en-US" altLang="en-US" sz="1584" dirty="0">
                <a:solidFill>
                  <a:srgbClr val="080808"/>
                </a:solidFill>
                <a:latin typeface="Arial Unicode MS"/>
              </a:rPr>
              <a:t>&lt;</a:t>
            </a:r>
            <a:r>
              <a:rPr lang="en-US" altLang="en-US" sz="1584" dirty="0" err="1">
                <a:latin typeface="Arial Unicode MS"/>
              </a:rPr>
              <a:t>TextView</a:t>
            </a:r>
            <a:r>
              <a:rPr lang="en-US" altLang="en-US" sz="1584" dirty="0">
                <a:solidFill>
                  <a:srgbClr val="080808"/>
                </a:solidFill>
                <a:latin typeface="Arial Unicode MS"/>
              </a:rPr>
              <a:t>&gt;(</a:t>
            </a:r>
            <a:r>
              <a:rPr lang="en-US" altLang="en-US" sz="1584" dirty="0" err="1">
                <a:latin typeface="Arial Unicode MS"/>
              </a:rPr>
              <a:t>R</a:t>
            </a:r>
            <a:r>
              <a:rPr lang="en-US" altLang="en-US" sz="1584" dirty="0" err="1">
                <a:solidFill>
                  <a:srgbClr val="080808"/>
                </a:solidFill>
                <a:latin typeface="Arial Unicode MS"/>
              </a:rPr>
              <a:t>.</a:t>
            </a:r>
            <a:r>
              <a:rPr lang="en-US" altLang="en-US" sz="1584" dirty="0" err="1">
                <a:latin typeface="Arial Unicode MS"/>
              </a:rPr>
              <a:t>id</a:t>
            </a:r>
            <a:r>
              <a:rPr lang="en-US" altLang="en-US" sz="1584" dirty="0" err="1">
                <a:solidFill>
                  <a:srgbClr val="080808"/>
                </a:solidFill>
                <a:latin typeface="Arial Unicode MS"/>
              </a:rPr>
              <a:t>.</a:t>
            </a:r>
            <a:r>
              <a:rPr lang="en-US" altLang="en-US" sz="1584" i="1" dirty="0" err="1">
                <a:solidFill>
                  <a:srgbClr val="871094"/>
                </a:solidFill>
                <a:latin typeface="Arial Unicode MS"/>
              </a:rPr>
              <a:t>text_mobile_no</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i="1" dirty="0">
                <a:solidFill>
                  <a:srgbClr val="8C8C8C"/>
                </a:solidFill>
                <a:latin typeface="Arial Unicode MS"/>
              </a:rPr>
              <a:t>// Set the text of </a:t>
            </a:r>
            <a:r>
              <a:rPr lang="en-US" altLang="en-US" sz="1584" i="1" dirty="0" err="1">
                <a:solidFill>
                  <a:srgbClr val="8C8C8C"/>
                </a:solidFill>
                <a:latin typeface="Arial Unicode MS"/>
              </a:rPr>
              <a:t>TextViews</a:t>
            </a:r>
            <a:r>
              <a:rPr lang="en-US" altLang="en-US" sz="1584" i="1" dirty="0">
                <a:solidFill>
                  <a:srgbClr val="8C8C8C"/>
                </a:solidFill>
                <a:latin typeface="Arial Unicode MS"/>
              </a:rPr>
              <a:t> with data from the current Contact</a:t>
            </a:r>
            <a:br>
              <a:rPr lang="en-US" altLang="en-US" sz="1584" i="1" dirty="0">
                <a:solidFill>
                  <a:srgbClr val="8C8C8C"/>
                </a:solidFill>
                <a:latin typeface="Arial Unicode MS"/>
              </a:rPr>
            </a:br>
            <a:r>
              <a:rPr lang="en-US" altLang="en-US" sz="1584" i="1" dirty="0">
                <a:solidFill>
                  <a:srgbClr val="8C8C8C"/>
                </a:solidFill>
                <a:latin typeface="Arial Unicode MS"/>
              </a:rPr>
              <a:t>        </a:t>
            </a:r>
            <a:r>
              <a:rPr lang="en-US" altLang="en-US" sz="1584" dirty="0" err="1">
                <a:latin typeface="Arial Unicode MS"/>
              </a:rPr>
              <a:t>nameTextView</a:t>
            </a:r>
            <a:r>
              <a:rPr lang="en-US" altLang="en-US" sz="1584" dirty="0" err="1">
                <a:solidFill>
                  <a:srgbClr val="080808"/>
                </a:solidFill>
                <a:latin typeface="Arial Unicode MS"/>
              </a:rPr>
              <a:t>.</a:t>
            </a:r>
            <a:r>
              <a:rPr lang="en-US" altLang="en-US" sz="1584" i="1" dirty="0" err="1">
                <a:solidFill>
                  <a:srgbClr val="871094"/>
                </a:solidFill>
                <a:latin typeface="Arial Unicode MS"/>
              </a:rPr>
              <a:t>text</a:t>
            </a:r>
            <a:r>
              <a:rPr lang="en-US" altLang="en-US" sz="1584" i="1" dirty="0">
                <a:solidFill>
                  <a:srgbClr val="871094"/>
                </a:solidFill>
                <a:latin typeface="Arial Unicode MS"/>
              </a:rPr>
              <a:t> </a:t>
            </a:r>
            <a:r>
              <a:rPr lang="en-US" altLang="en-US" sz="1584" dirty="0">
                <a:solidFill>
                  <a:srgbClr val="080808"/>
                </a:solidFill>
                <a:latin typeface="Arial Unicode MS"/>
              </a:rPr>
              <a:t>= </a:t>
            </a:r>
            <a:r>
              <a:rPr lang="en-US" altLang="en-US" sz="1584" dirty="0">
                <a:latin typeface="Arial Unicode MS"/>
              </a:rPr>
              <a:t>currentContact</a:t>
            </a:r>
            <a:r>
              <a:rPr lang="en-US" altLang="en-US" sz="1584" dirty="0">
                <a:solidFill>
                  <a:srgbClr val="080808"/>
                </a:solidFill>
                <a:latin typeface="Arial Unicode MS"/>
              </a:rPr>
              <a:t>?.name</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err="1">
                <a:latin typeface="Arial Unicode MS"/>
              </a:rPr>
              <a:t>phoneTextView</a:t>
            </a:r>
            <a:r>
              <a:rPr lang="en-US" altLang="en-US" sz="1584" dirty="0" err="1">
                <a:solidFill>
                  <a:srgbClr val="080808"/>
                </a:solidFill>
                <a:latin typeface="Arial Unicode MS"/>
              </a:rPr>
              <a:t>.</a:t>
            </a:r>
            <a:r>
              <a:rPr lang="en-US" altLang="en-US" sz="1584" i="1" dirty="0" err="1">
                <a:solidFill>
                  <a:srgbClr val="871094"/>
                </a:solidFill>
                <a:latin typeface="Arial Unicode MS"/>
              </a:rPr>
              <a:t>text</a:t>
            </a:r>
            <a:r>
              <a:rPr lang="en-US" altLang="en-US" sz="1584" i="1" dirty="0">
                <a:solidFill>
                  <a:srgbClr val="871094"/>
                </a:solidFill>
                <a:latin typeface="Arial Unicode MS"/>
              </a:rPr>
              <a:t> </a:t>
            </a:r>
            <a:r>
              <a:rPr lang="en-US" altLang="en-US" sz="1584" dirty="0">
                <a:solidFill>
                  <a:srgbClr val="080808"/>
                </a:solidFill>
                <a:latin typeface="Arial Unicode MS"/>
              </a:rPr>
              <a:t>= </a:t>
            </a:r>
            <a:r>
              <a:rPr lang="en-US" altLang="en-US" sz="1584" dirty="0" err="1">
                <a:latin typeface="Arial Unicode MS"/>
              </a:rPr>
              <a:t>currentContact</a:t>
            </a:r>
            <a:r>
              <a:rPr lang="en-US" altLang="en-US" sz="1584" dirty="0">
                <a:solidFill>
                  <a:srgbClr val="080808"/>
                </a:solidFill>
                <a:latin typeface="Arial Unicode MS"/>
              </a:rPr>
              <a:t>?.</a:t>
            </a:r>
            <a:r>
              <a:rPr lang="en-US" altLang="en-US" sz="1584" dirty="0" err="1">
                <a:solidFill>
                  <a:srgbClr val="080808"/>
                </a:solidFill>
                <a:latin typeface="Arial Unicode MS"/>
              </a:rPr>
              <a:t>phoneNumber</a:t>
            </a:r>
            <a:br>
              <a:rPr lang="en-US" altLang="en-US" sz="1584" dirty="0">
                <a:solidFill>
                  <a:srgbClr val="080808"/>
                </a:solidFill>
                <a:latin typeface="Arial Unicode MS"/>
              </a:rPr>
            </a:br>
            <a:r>
              <a:rPr lang="en-US" altLang="en-US" sz="1584" dirty="0">
                <a:solidFill>
                  <a:srgbClr val="080808"/>
                </a:solidFill>
                <a:latin typeface="Arial Unicode MS"/>
              </a:rPr>
              <a:t>        </a:t>
            </a:r>
            <a:r>
              <a:rPr lang="en-US" altLang="en-US" sz="1584" dirty="0">
                <a:solidFill>
                  <a:srgbClr val="0033B3"/>
                </a:solidFill>
                <a:latin typeface="Arial Unicode MS"/>
              </a:rPr>
              <a:t>return </a:t>
            </a:r>
            <a:r>
              <a:rPr lang="en-US" altLang="en-US" sz="1584" dirty="0" err="1">
                <a:latin typeface="Arial Unicode MS"/>
              </a:rPr>
              <a:t>listItemView</a:t>
            </a:r>
            <a:br>
              <a:rPr lang="en-US" altLang="en-US" sz="1584" dirty="0">
                <a:latin typeface="Arial Unicode MS"/>
              </a:rPr>
            </a:br>
            <a:r>
              <a:rPr lang="en-US" altLang="en-US" sz="1584" dirty="0">
                <a:latin typeface="Arial Unicode MS"/>
              </a:rPr>
              <a:t>    </a:t>
            </a:r>
            <a:r>
              <a:rPr lang="en-US" altLang="en-US" sz="1584" dirty="0">
                <a:solidFill>
                  <a:srgbClr val="080808"/>
                </a:solidFill>
                <a:latin typeface="Arial Unicode MS"/>
              </a:rPr>
              <a:t>}</a:t>
            </a:r>
            <a:br>
              <a:rPr lang="en-US" altLang="en-US" sz="1584" dirty="0">
                <a:solidFill>
                  <a:srgbClr val="080808"/>
                </a:solidFill>
                <a:latin typeface="Arial Unicode MS"/>
              </a:rPr>
            </a:br>
            <a:r>
              <a:rPr lang="en-US" altLang="en-US" sz="1584" dirty="0">
                <a:solidFill>
                  <a:srgbClr val="080808"/>
                </a:solidFill>
                <a:latin typeface="Arial Unicode MS"/>
              </a:rPr>
              <a:t>}</a:t>
            </a:r>
            <a:endParaRPr lang="en-US" altLang="en-US" sz="2880" dirty="0">
              <a:solidFill>
                <a:schemeClr val="tx1"/>
              </a:solidFill>
              <a:latin typeface="Arial" panose="020B0604020202020204" pitchFamily="34" charset="0"/>
            </a:endParaRPr>
          </a:p>
        </p:txBody>
      </p:sp>
    </p:spTree>
    <p:extLst>
      <p:ext uri="{BB962C8B-B14F-4D97-AF65-F5344CB8AC3E}">
        <p14:creationId xmlns:p14="http://schemas.microsoft.com/office/powerpoint/2010/main" val="17967309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DD2DF-3E09-4ADB-9AF5-0F2ED5EEC7FE}"/>
              </a:ext>
            </a:extLst>
          </p:cNvPr>
          <p:cNvSpPr>
            <a:spLocks noGrp="1"/>
          </p:cNvSpPr>
          <p:nvPr>
            <p:ph type="title"/>
          </p:nvPr>
        </p:nvSpPr>
        <p:spPr>
          <a:xfrm>
            <a:off x="282533" y="0"/>
            <a:ext cx="8047651" cy="580072"/>
          </a:xfrm>
        </p:spPr>
        <p:txBody>
          <a:bodyPr/>
          <a:lstStyle/>
          <a:p>
            <a:r>
              <a:rPr lang="en-US" dirty="0" err="1"/>
              <a:t>ListView</a:t>
            </a:r>
            <a:r>
              <a:rPr lang="en-US" dirty="0"/>
              <a:t> Custom Adapter-</a:t>
            </a:r>
            <a:r>
              <a:rPr lang="en-US" dirty="0" err="1"/>
              <a:t>BaseAdapter</a:t>
            </a:r>
            <a:endParaRPr lang="en-IN" dirty="0"/>
          </a:p>
        </p:txBody>
      </p:sp>
      <p:sp>
        <p:nvSpPr>
          <p:cNvPr id="4" name="Slide Number Placeholder 3">
            <a:extLst>
              <a:ext uri="{FF2B5EF4-FFF2-40B4-BE49-F238E27FC236}">
                <a16:creationId xmlns:a16="http://schemas.microsoft.com/office/drawing/2014/main" id="{CAA1D1BB-7147-47B9-AD9F-99157E581072}"/>
              </a:ext>
            </a:extLst>
          </p:cNvPr>
          <p:cNvSpPr>
            <a:spLocks noGrp="1"/>
          </p:cNvSpPr>
          <p:nvPr>
            <p:ph type="sldNum" idx="12"/>
          </p:nvPr>
        </p:nvSpPr>
        <p:spPr/>
        <p:txBody>
          <a:bodyPr/>
          <a:lstStyle/>
          <a:p>
            <a:fld id="{00000000-1234-1234-1234-123412341234}" type="slidenum">
              <a:rPr lang="en-US" smtClean="0"/>
              <a:pPr/>
              <a:t>117</a:t>
            </a:fld>
            <a:endParaRPr lang="en-US"/>
          </a:p>
        </p:txBody>
      </p:sp>
      <p:sp>
        <p:nvSpPr>
          <p:cNvPr id="3" name="Rectangle 1">
            <a:extLst>
              <a:ext uri="{FF2B5EF4-FFF2-40B4-BE49-F238E27FC236}">
                <a16:creationId xmlns:a16="http://schemas.microsoft.com/office/drawing/2014/main" id="{2EA18FE6-934F-8E6A-09C8-3DECE8CE94A0}"/>
              </a:ext>
            </a:extLst>
          </p:cNvPr>
          <p:cNvSpPr>
            <a:spLocks noChangeArrowheads="1"/>
          </p:cNvSpPr>
          <p:nvPr/>
        </p:nvSpPr>
        <p:spPr bwMode="auto">
          <a:xfrm>
            <a:off x="175296" y="705978"/>
            <a:ext cx="6220408" cy="43544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2918" tIns="16459" rIns="32918" bIns="16459" numCol="1" anchor="ctr" anchorCtr="0" compatLnSpc="1">
            <a:prstTxWarp prst="textNoShape">
              <a:avLst/>
            </a:prstTxWarp>
            <a:spAutoFit/>
          </a:bodyPr>
          <a:lstStyle/>
          <a:p>
            <a:pPr defTabSz="329184" eaLnBrk="0" fontAlgn="base" hangingPunct="0">
              <a:spcBef>
                <a:spcPct val="0"/>
              </a:spcBef>
              <a:spcAft>
                <a:spcPct val="0"/>
              </a:spcAft>
              <a:buClrTx/>
            </a:pPr>
            <a:r>
              <a:rPr lang="en-US" altLang="en-US" sz="1080" dirty="0">
                <a:solidFill>
                  <a:srgbClr val="0033B3"/>
                </a:solidFill>
                <a:latin typeface="Arial Unicode MS" panose="020B0604020202020204" pitchFamily="34" charset="-128"/>
              </a:rPr>
              <a:t>class </a:t>
            </a:r>
            <a:r>
              <a:rPr lang="en-US" altLang="en-US" sz="1080" dirty="0" err="1">
                <a:latin typeface="Arial Unicode MS" panose="020B0604020202020204" pitchFamily="34" charset="-128"/>
              </a:rPr>
              <a:t>ContactAdapter</a:t>
            </a:r>
            <a:r>
              <a:rPr lang="en-US" altLang="en-US" sz="1080" dirty="0">
                <a:solidFill>
                  <a:srgbClr val="080808"/>
                </a:solidFill>
                <a:latin typeface="Arial Unicode MS" panose="020B0604020202020204" pitchFamily="34" charset="-128"/>
              </a:rPr>
              <a:t>(</a:t>
            </a:r>
            <a:r>
              <a:rPr lang="en-US" altLang="en-US" sz="1080" dirty="0" err="1">
                <a:solidFill>
                  <a:srgbClr val="0033B3"/>
                </a:solidFill>
                <a:latin typeface="Arial Unicode MS" panose="020B0604020202020204" pitchFamily="34" charset="-128"/>
              </a:rPr>
              <a:t>val</a:t>
            </a:r>
            <a:r>
              <a:rPr lang="en-US" altLang="en-US" sz="1080" dirty="0">
                <a:solidFill>
                  <a:srgbClr val="0033B3"/>
                </a:solidFill>
                <a:latin typeface="Arial Unicode MS" panose="020B0604020202020204" pitchFamily="34" charset="-128"/>
              </a:rPr>
              <a:t> </a:t>
            </a:r>
            <a:r>
              <a:rPr lang="en-US" altLang="en-US" sz="1080" dirty="0">
                <a:solidFill>
                  <a:srgbClr val="871094"/>
                </a:solidFill>
                <a:latin typeface="Arial Unicode MS" panose="020B0604020202020204" pitchFamily="34" charset="-128"/>
              </a:rPr>
              <a:t>context</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Context</a:t>
            </a:r>
            <a:r>
              <a:rPr lang="en-US" altLang="en-US" sz="1080" dirty="0" err="1">
                <a:solidFill>
                  <a:srgbClr val="080808"/>
                </a:solidFill>
                <a:latin typeface="Arial Unicode MS" panose="020B0604020202020204" pitchFamily="34" charset="-128"/>
              </a:rPr>
              <a:t>,</a:t>
            </a:r>
            <a:r>
              <a:rPr lang="en-US" altLang="en-US" sz="1080" dirty="0" err="1">
                <a:solidFill>
                  <a:srgbClr val="0033B3"/>
                </a:solidFill>
                <a:latin typeface="Arial Unicode MS" panose="020B0604020202020204" pitchFamily="34" charset="-128"/>
              </a:rPr>
              <a:t>val</a:t>
            </a:r>
            <a:r>
              <a:rPr lang="en-US" altLang="en-US" sz="1080" dirty="0">
                <a:solidFill>
                  <a:srgbClr val="0033B3"/>
                </a:solidFill>
                <a:latin typeface="Arial Unicode MS" panose="020B0604020202020204" pitchFamily="34" charset="-128"/>
              </a:rPr>
              <a:t> </a:t>
            </a:r>
            <a:r>
              <a:rPr lang="en-US" altLang="en-US" sz="1080" dirty="0">
                <a:solidFill>
                  <a:srgbClr val="871094"/>
                </a:solidFill>
                <a:latin typeface="Arial Unicode MS" panose="020B0604020202020204" pitchFamily="34" charset="-128"/>
              </a:rPr>
              <a:t>contacts</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Array</a:t>
            </a:r>
            <a:r>
              <a:rPr lang="en-US" altLang="en-US" sz="1080" dirty="0">
                <a:solidFill>
                  <a:srgbClr val="080808"/>
                </a:solidFill>
                <a:latin typeface="Arial Unicode MS" panose="020B0604020202020204" pitchFamily="34" charset="-128"/>
              </a:rPr>
              <a:t>&lt;</a:t>
            </a:r>
            <a:r>
              <a:rPr lang="en-US" altLang="en-US" sz="1080" dirty="0">
                <a:latin typeface="Arial Unicode MS" panose="020B0604020202020204" pitchFamily="34" charset="-128"/>
              </a:rPr>
              <a:t>Contact</a:t>
            </a:r>
            <a:r>
              <a:rPr lang="en-US" altLang="en-US" sz="1080" dirty="0">
                <a:solidFill>
                  <a:srgbClr val="080808"/>
                </a:solidFill>
                <a:latin typeface="Arial Unicode MS" panose="020B0604020202020204" pitchFamily="34" charset="-128"/>
              </a:rPr>
              <a:t>&gt;):</a:t>
            </a:r>
            <a:r>
              <a:rPr lang="en-US" altLang="en-US" sz="1080" dirty="0" err="1">
                <a:solidFill>
                  <a:srgbClr val="080808"/>
                </a:solidFill>
                <a:latin typeface="Arial Unicode MS" panose="020B0604020202020204" pitchFamily="34" charset="-128"/>
              </a:rPr>
              <a:t>BaseAdapter</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override fun </a:t>
            </a:r>
            <a:r>
              <a:rPr lang="en-US" altLang="en-US" sz="1080" dirty="0" err="1">
                <a:solidFill>
                  <a:srgbClr val="00627A"/>
                </a:solidFill>
                <a:latin typeface="Arial Unicode MS" panose="020B0604020202020204" pitchFamily="34" charset="-128"/>
              </a:rPr>
              <a:t>getCount</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Int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return </a:t>
            </a:r>
            <a:r>
              <a:rPr lang="en-US" altLang="en-US" sz="1080" dirty="0" err="1">
                <a:solidFill>
                  <a:srgbClr val="871094"/>
                </a:solidFill>
                <a:latin typeface="Arial Unicode MS" panose="020B0604020202020204" pitchFamily="34" charset="-128"/>
              </a:rPr>
              <a:t>contacts</a:t>
            </a:r>
            <a:r>
              <a:rPr lang="en-US" altLang="en-US" sz="1080" dirty="0" err="1">
                <a:solidFill>
                  <a:srgbClr val="080808"/>
                </a:solidFill>
                <a:latin typeface="Arial Unicode MS" panose="020B0604020202020204" pitchFamily="34" charset="-128"/>
              </a:rPr>
              <a:t>.</a:t>
            </a:r>
            <a:r>
              <a:rPr lang="en-US" altLang="en-US" sz="1080" dirty="0" err="1">
                <a:solidFill>
                  <a:srgbClr val="871094"/>
                </a:solidFill>
                <a:latin typeface="Arial Unicode MS" panose="020B0604020202020204" pitchFamily="34" charset="-128"/>
              </a:rPr>
              <a:t>size</a:t>
            </a:r>
            <a:br>
              <a:rPr lang="en-US" altLang="en-US" sz="1080" dirty="0">
                <a:solidFill>
                  <a:srgbClr val="871094"/>
                </a:solidFill>
                <a:latin typeface="Arial Unicode MS" panose="020B0604020202020204" pitchFamily="34" charset="-128"/>
              </a:rPr>
            </a:br>
            <a:r>
              <a:rPr lang="en-US" altLang="en-US" sz="1080" dirty="0">
                <a:solidFill>
                  <a:srgbClr val="871094"/>
                </a:solidFill>
                <a:latin typeface="Arial Unicode MS" panose="020B0604020202020204" pitchFamily="34" charset="-128"/>
              </a:rPr>
              <a:t>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override fun </a:t>
            </a:r>
            <a:r>
              <a:rPr lang="en-US" altLang="en-US" sz="1080" dirty="0" err="1">
                <a:solidFill>
                  <a:srgbClr val="00627A"/>
                </a:solidFill>
                <a:latin typeface="Arial Unicode MS" panose="020B0604020202020204" pitchFamily="34" charset="-128"/>
              </a:rPr>
              <a:t>getItem</a:t>
            </a:r>
            <a:r>
              <a:rPr lang="en-US" altLang="en-US" sz="1080" dirty="0">
                <a:solidFill>
                  <a:srgbClr val="080808"/>
                </a:solidFill>
                <a:latin typeface="Arial Unicode MS" panose="020B0604020202020204" pitchFamily="34" charset="-128"/>
              </a:rPr>
              <a:t>(position: </a:t>
            </a:r>
            <a:r>
              <a:rPr lang="en-US" altLang="en-US" sz="1080" dirty="0">
                <a:latin typeface="Arial Unicode MS" panose="020B0604020202020204" pitchFamily="34" charset="-128"/>
              </a:rPr>
              <a:t>Int</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Any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return </a:t>
            </a:r>
            <a:r>
              <a:rPr lang="en-US" altLang="en-US" sz="1080" dirty="0">
                <a:solidFill>
                  <a:srgbClr val="871094"/>
                </a:solidFill>
                <a:latin typeface="Arial Unicode MS" panose="020B0604020202020204" pitchFamily="34" charset="-128"/>
              </a:rPr>
              <a:t>contacts</a:t>
            </a:r>
            <a:r>
              <a:rPr lang="en-US" altLang="en-US" sz="1080" dirty="0">
                <a:solidFill>
                  <a:srgbClr val="080808"/>
                </a:solidFill>
                <a:latin typeface="Arial Unicode MS" panose="020B0604020202020204" pitchFamily="34" charset="-128"/>
              </a:rPr>
              <a:t>[position]</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override fun </a:t>
            </a:r>
            <a:r>
              <a:rPr lang="en-US" altLang="en-US" sz="1080" dirty="0" err="1">
                <a:solidFill>
                  <a:srgbClr val="00627A"/>
                </a:solidFill>
                <a:latin typeface="Arial Unicode MS" panose="020B0604020202020204" pitchFamily="34" charset="-128"/>
              </a:rPr>
              <a:t>getItemId</a:t>
            </a:r>
            <a:r>
              <a:rPr lang="en-US" altLang="en-US" sz="1080" dirty="0">
                <a:solidFill>
                  <a:srgbClr val="080808"/>
                </a:solidFill>
                <a:latin typeface="Arial Unicode MS" panose="020B0604020202020204" pitchFamily="34" charset="-128"/>
              </a:rPr>
              <a:t>(position: </a:t>
            </a:r>
            <a:r>
              <a:rPr lang="en-US" altLang="en-US" sz="1080" dirty="0">
                <a:latin typeface="Arial Unicode MS" panose="020B0604020202020204" pitchFamily="34" charset="-128"/>
              </a:rPr>
              <a:t>Int</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Long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return </a:t>
            </a:r>
            <a:r>
              <a:rPr lang="en-US" altLang="en-US" sz="1080" dirty="0">
                <a:solidFill>
                  <a:srgbClr val="871094"/>
                </a:solidFill>
                <a:latin typeface="Arial Unicode MS" panose="020B0604020202020204" pitchFamily="34" charset="-128"/>
              </a:rPr>
              <a:t>contacts</a:t>
            </a:r>
            <a:r>
              <a:rPr lang="en-US" altLang="en-US" sz="1080" dirty="0">
                <a:solidFill>
                  <a:srgbClr val="080808"/>
                </a:solidFill>
                <a:latin typeface="Arial Unicode MS" panose="020B0604020202020204" pitchFamily="34" charset="-128"/>
              </a:rPr>
              <a:t>[position].</a:t>
            </a:r>
            <a:r>
              <a:rPr lang="en-US" altLang="en-US" sz="1080" dirty="0" err="1">
                <a:solidFill>
                  <a:srgbClr val="871094"/>
                </a:solidFill>
                <a:latin typeface="Arial Unicode MS" panose="020B0604020202020204" pitchFamily="34" charset="-128"/>
              </a:rPr>
              <a:t>id</a:t>
            </a:r>
            <a:r>
              <a:rPr lang="en-US" altLang="en-US" sz="1080" dirty="0" err="1">
                <a:solidFill>
                  <a:srgbClr val="080808"/>
                </a:solidFill>
                <a:latin typeface="Arial Unicode MS" panose="020B0604020202020204" pitchFamily="34" charset="-128"/>
              </a:rPr>
              <a:t>.</a:t>
            </a:r>
            <a:r>
              <a:rPr lang="en-US" altLang="en-US" sz="1080" i="1" dirty="0" err="1">
                <a:solidFill>
                  <a:srgbClr val="00627A"/>
                </a:solidFill>
                <a:latin typeface="Arial Unicode MS" panose="020B0604020202020204" pitchFamily="34" charset="-128"/>
              </a:rPr>
              <a:t>toLong</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override fun </a:t>
            </a:r>
            <a:r>
              <a:rPr lang="en-US" altLang="en-US" sz="1080" dirty="0" err="1">
                <a:solidFill>
                  <a:srgbClr val="00627A"/>
                </a:solidFill>
                <a:latin typeface="Arial Unicode MS" panose="020B0604020202020204" pitchFamily="34" charset="-128"/>
              </a:rPr>
              <a:t>getView</a:t>
            </a:r>
            <a:r>
              <a:rPr lang="en-US" altLang="en-US" sz="1080" dirty="0">
                <a:solidFill>
                  <a:srgbClr val="080808"/>
                </a:solidFill>
                <a:latin typeface="Arial Unicode MS" panose="020B0604020202020204" pitchFamily="34" charset="-128"/>
              </a:rPr>
              <a:t>(position: </a:t>
            </a:r>
            <a:r>
              <a:rPr lang="en-US" altLang="en-US" sz="1080" dirty="0">
                <a:latin typeface="Arial Unicode MS" panose="020B0604020202020204" pitchFamily="34" charset="-128"/>
              </a:rPr>
              <a:t>Int</a:t>
            </a:r>
            <a:r>
              <a:rPr lang="en-US" altLang="en-US" sz="1080" dirty="0">
                <a:solidFill>
                  <a:srgbClr val="080808"/>
                </a:solidFill>
                <a:latin typeface="Arial Unicode MS" panose="020B0604020202020204" pitchFamily="34" charset="-128"/>
              </a:rPr>
              <a:t>, </a:t>
            </a:r>
            <a:r>
              <a:rPr lang="en-US" altLang="en-US" sz="1080" dirty="0" err="1">
                <a:solidFill>
                  <a:srgbClr val="080808"/>
                </a:solidFill>
                <a:latin typeface="Arial Unicode MS" panose="020B0604020202020204" pitchFamily="34" charset="-128"/>
              </a:rPr>
              <a:t>convertView</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View</a:t>
            </a:r>
            <a:r>
              <a:rPr lang="en-US" altLang="en-US" sz="1080" dirty="0">
                <a:solidFill>
                  <a:srgbClr val="080808"/>
                </a:solidFill>
                <a:latin typeface="Arial Unicode MS" panose="020B0604020202020204" pitchFamily="34" charset="-128"/>
              </a:rPr>
              <a:t>?, parent: </a:t>
            </a:r>
            <a:r>
              <a:rPr lang="en-US" altLang="en-US" sz="1080" dirty="0" err="1">
                <a:latin typeface="Arial Unicode MS" panose="020B0604020202020204" pitchFamily="34" charset="-128"/>
              </a:rPr>
              <a:t>ViewGroup</a:t>
            </a:r>
            <a:r>
              <a:rPr lang="en-US" altLang="en-US" sz="1080" dirty="0">
                <a:solidFill>
                  <a:srgbClr val="080808"/>
                </a:solidFill>
                <a:latin typeface="Arial Unicode MS" panose="020B0604020202020204" pitchFamily="34" charset="-128"/>
              </a:rPr>
              <a:t>?): </a:t>
            </a:r>
            <a:r>
              <a:rPr lang="en-US" altLang="en-US" sz="1080" dirty="0">
                <a:latin typeface="Arial Unicode MS" panose="020B0604020202020204" pitchFamily="34" charset="-128"/>
              </a:rPr>
              <a:t>View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var </a:t>
            </a:r>
            <a:r>
              <a:rPr lang="en-US" altLang="en-US" sz="1080" dirty="0" err="1">
                <a:latin typeface="Arial Unicode MS" panose="020B0604020202020204" pitchFamily="34" charset="-128"/>
              </a:rPr>
              <a:t>listItemView</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solidFill>
                  <a:srgbClr val="080808"/>
                </a:solidFill>
                <a:latin typeface="Arial Unicode MS" panose="020B0604020202020204" pitchFamily="34" charset="-128"/>
              </a:rPr>
              <a:t>convertView</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if </a:t>
            </a:r>
            <a:r>
              <a:rPr lang="en-US" altLang="en-US" sz="1080" dirty="0">
                <a:solidFill>
                  <a:srgbClr val="080808"/>
                </a:solidFill>
                <a:latin typeface="Arial Unicode MS" panose="020B0604020202020204" pitchFamily="34" charset="-128"/>
              </a:rPr>
              <a:t>(</a:t>
            </a:r>
            <a:r>
              <a:rPr lang="en-US" altLang="en-US" sz="1080" dirty="0" err="1">
                <a:latin typeface="Arial Unicode MS" panose="020B0604020202020204" pitchFamily="34" charset="-128"/>
              </a:rPr>
              <a:t>listItemView</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null</a:t>
            </a:r>
            <a:r>
              <a:rPr lang="en-US" altLang="en-US" sz="1080" dirty="0">
                <a:solidFill>
                  <a:srgbClr val="080808"/>
                </a:solidFill>
                <a:latin typeface="Arial Unicode MS" panose="020B0604020202020204" pitchFamily="34" charset="-128"/>
              </a:rPr>
              <a:t>) {</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listItemView</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LayoutInflater</a:t>
            </a:r>
            <a:r>
              <a:rPr lang="en-US" altLang="en-US" sz="1080" dirty="0" err="1">
                <a:solidFill>
                  <a:srgbClr val="080808"/>
                </a:solidFill>
                <a:latin typeface="Arial Unicode MS" panose="020B0604020202020204" pitchFamily="34" charset="-128"/>
              </a:rPr>
              <a:t>.from</a:t>
            </a:r>
            <a:r>
              <a:rPr lang="en-US" altLang="en-US" sz="1080" dirty="0">
                <a:solidFill>
                  <a:srgbClr val="080808"/>
                </a:solidFill>
                <a:latin typeface="Arial Unicode MS" panose="020B0604020202020204" pitchFamily="34" charset="-128"/>
              </a:rPr>
              <a:t>(</a:t>
            </a:r>
            <a:r>
              <a:rPr lang="en-US" altLang="en-US" sz="1080" dirty="0">
                <a:solidFill>
                  <a:srgbClr val="871094"/>
                </a:solidFill>
                <a:latin typeface="Arial Unicode MS" panose="020B0604020202020204" pitchFamily="34" charset="-128"/>
              </a:rPr>
              <a:t>context</a:t>
            </a:r>
            <a:r>
              <a:rPr lang="en-US" altLang="en-US" sz="1080" dirty="0">
                <a:solidFill>
                  <a:srgbClr val="080808"/>
                </a:solidFill>
                <a:latin typeface="Arial Unicode MS" panose="020B0604020202020204" pitchFamily="34" charset="-128"/>
              </a:rPr>
              <a:t>).inflate(</a:t>
            </a:r>
            <a:r>
              <a:rPr lang="en-US" altLang="en-US" sz="1080" dirty="0" err="1">
                <a:latin typeface="Arial Unicode MS" panose="020B0604020202020204" pitchFamily="34" charset="-128"/>
              </a:rPr>
              <a:t>R</a:t>
            </a:r>
            <a:r>
              <a:rPr lang="en-US" altLang="en-US" sz="1080" dirty="0" err="1">
                <a:solidFill>
                  <a:srgbClr val="080808"/>
                </a:solidFill>
                <a:latin typeface="Arial Unicode MS" panose="020B0604020202020204" pitchFamily="34" charset="-128"/>
              </a:rPr>
              <a:t>.</a:t>
            </a:r>
            <a:r>
              <a:rPr lang="en-US" altLang="en-US" sz="1080" dirty="0" err="1">
                <a:latin typeface="Arial Unicode MS" panose="020B0604020202020204" pitchFamily="34" charset="-128"/>
              </a:rPr>
              <a:t>layout</a:t>
            </a:r>
            <a:r>
              <a:rPr lang="en-US" altLang="en-US" sz="1080" dirty="0" err="1">
                <a:solidFill>
                  <a:srgbClr val="080808"/>
                </a:solidFill>
                <a:latin typeface="Arial Unicode MS" panose="020B0604020202020204" pitchFamily="34" charset="-128"/>
              </a:rPr>
              <a:t>.</a:t>
            </a:r>
            <a:r>
              <a:rPr lang="en-US" altLang="en-US" sz="1080" i="1" dirty="0" err="1">
                <a:solidFill>
                  <a:srgbClr val="871094"/>
                </a:solidFill>
                <a:latin typeface="Arial Unicode MS" panose="020B0604020202020204" pitchFamily="34" charset="-128"/>
              </a:rPr>
              <a:t>single_contact_item</a:t>
            </a:r>
            <a:r>
              <a:rPr lang="en-US" altLang="en-US" sz="1080" dirty="0">
                <a:solidFill>
                  <a:srgbClr val="080808"/>
                </a:solidFill>
                <a:latin typeface="Arial Unicode MS" panose="020B0604020202020204" pitchFamily="34" charset="-128"/>
              </a:rPr>
              <a:t>, parent, </a:t>
            </a:r>
            <a:r>
              <a:rPr lang="en-US" altLang="en-US" sz="1080" dirty="0">
                <a:solidFill>
                  <a:srgbClr val="0033B3"/>
                </a:solidFill>
                <a:latin typeface="Arial Unicode MS" panose="020B0604020202020204" pitchFamily="34" charset="-128"/>
              </a:rPr>
              <a:t>false</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i="1" dirty="0">
                <a:solidFill>
                  <a:srgbClr val="8C8C8C"/>
                </a:solidFill>
                <a:latin typeface="Arial Unicode MS" panose="020B0604020202020204" pitchFamily="34" charset="-128"/>
              </a:rPr>
              <a:t>// Get the Contact object for this position</a:t>
            </a:r>
            <a:br>
              <a:rPr lang="en-US" altLang="en-US" sz="1080" i="1" dirty="0">
                <a:solidFill>
                  <a:srgbClr val="8C8C8C"/>
                </a:solidFill>
                <a:latin typeface="Arial Unicode MS" panose="020B0604020202020204" pitchFamily="34" charset="-128"/>
              </a:rPr>
            </a:br>
            <a:r>
              <a:rPr lang="en-US" altLang="en-US" sz="1080" i="1" dirty="0">
                <a:solidFill>
                  <a:srgbClr val="8C8C8C"/>
                </a:solidFill>
                <a:latin typeface="Arial Unicode MS" panose="020B0604020202020204" pitchFamily="34" charset="-128"/>
              </a:rPr>
              <a:t>        </a:t>
            </a:r>
            <a:r>
              <a:rPr lang="en-US" altLang="en-US" sz="1080" dirty="0" err="1">
                <a:solidFill>
                  <a:srgbClr val="0033B3"/>
                </a:solidFill>
                <a:latin typeface="Arial Unicode MS" panose="020B0604020202020204" pitchFamily="34" charset="-128"/>
              </a:rPr>
              <a:t>val</a:t>
            </a:r>
            <a:r>
              <a:rPr lang="en-US" altLang="en-US" sz="1080" dirty="0">
                <a:solidFill>
                  <a:srgbClr val="0033B3"/>
                </a:solidFill>
                <a:latin typeface="Arial Unicode MS" panose="020B0604020202020204" pitchFamily="34" charset="-128"/>
              </a:rPr>
              <a:t> </a:t>
            </a:r>
            <a:r>
              <a:rPr lang="en-US" altLang="en-US" sz="1080" dirty="0" err="1">
                <a:latin typeface="Arial Unicode MS" panose="020B0604020202020204" pitchFamily="34" charset="-128"/>
              </a:rPr>
              <a:t>currentContact</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solidFill>
                  <a:srgbClr val="080808"/>
                </a:solidFill>
                <a:latin typeface="Arial Unicode MS" panose="020B0604020202020204" pitchFamily="34" charset="-128"/>
              </a:rPr>
              <a:t>getItem</a:t>
            </a:r>
            <a:r>
              <a:rPr lang="en-US" altLang="en-US" sz="1080" dirty="0">
                <a:solidFill>
                  <a:srgbClr val="080808"/>
                </a:solidFill>
                <a:latin typeface="Arial Unicode MS" panose="020B0604020202020204" pitchFamily="34" charset="-128"/>
              </a:rPr>
              <a:t>(position) </a:t>
            </a:r>
            <a:r>
              <a:rPr lang="en-US" altLang="en-US" sz="1080" dirty="0">
                <a:solidFill>
                  <a:srgbClr val="0033B3"/>
                </a:solidFill>
                <a:latin typeface="Arial Unicode MS" panose="020B0604020202020204" pitchFamily="34" charset="-128"/>
              </a:rPr>
              <a:t>as </a:t>
            </a:r>
            <a:r>
              <a:rPr lang="en-US" altLang="en-US" sz="1080" dirty="0">
                <a:latin typeface="Arial Unicode MS" panose="020B0604020202020204" pitchFamily="34" charset="-128"/>
              </a:rPr>
              <a:t>Contact</a:t>
            </a:r>
            <a:br>
              <a:rPr lang="en-US" altLang="en-US" sz="1080" dirty="0">
                <a:latin typeface="Arial Unicode MS" panose="020B0604020202020204" pitchFamily="34" charset="-128"/>
              </a:rPr>
            </a:br>
            <a:r>
              <a:rPr lang="en-US" altLang="en-US" sz="1080" dirty="0">
                <a:latin typeface="Arial Unicode MS" panose="020B0604020202020204" pitchFamily="34" charset="-128"/>
              </a:rPr>
              <a:t>        </a:t>
            </a:r>
            <a:r>
              <a:rPr lang="en-US" altLang="en-US" sz="1080" i="1" dirty="0">
                <a:solidFill>
                  <a:srgbClr val="8C8C8C"/>
                </a:solidFill>
                <a:latin typeface="Arial Unicode MS" panose="020B0604020202020204" pitchFamily="34" charset="-128"/>
              </a:rPr>
              <a:t>// Find the </a:t>
            </a:r>
            <a:r>
              <a:rPr lang="en-US" altLang="en-US" sz="1080" i="1" dirty="0" err="1">
                <a:solidFill>
                  <a:srgbClr val="8C8C8C"/>
                </a:solidFill>
                <a:latin typeface="Arial Unicode MS" panose="020B0604020202020204" pitchFamily="34" charset="-128"/>
              </a:rPr>
              <a:t>TextViews</a:t>
            </a:r>
            <a:r>
              <a:rPr lang="en-US" altLang="en-US" sz="1080" i="1" dirty="0">
                <a:solidFill>
                  <a:srgbClr val="8C8C8C"/>
                </a:solidFill>
                <a:latin typeface="Arial Unicode MS" panose="020B0604020202020204" pitchFamily="34" charset="-128"/>
              </a:rPr>
              <a:t> in the single_contact_item.xml layout</a:t>
            </a:r>
            <a:br>
              <a:rPr lang="en-US" altLang="en-US" sz="1080" i="1" dirty="0">
                <a:solidFill>
                  <a:srgbClr val="8C8C8C"/>
                </a:solidFill>
                <a:latin typeface="Arial Unicode MS" panose="020B0604020202020204" pitchFamily="34" charset="-128"/>
              </a:rPr>
            </a:br>
            <a:r>
              <a:rPr lang="en-US" altLang="en-US" sz="1080" i="1" dirty="0">
                <a:solidFill>
                  <a:srgbClr val="8C8C8C"/>
                </a:solidFill>
                <a:latin typeface="Arial Unicode MS" panose="020B0604020202020204" pitchFamily="34" charset="-128"/>
              </a:rPr>
              <a:t>        </a:t>
            </a:r>
            <a:r>
              <a:rPr lang="en-US" altLang="en-US" sz="1080" dirty="0" err="1">
                <a:solidFill>
                  <a:srgbClr val="0033B3"/>
                </a:solidFill>
                <a:latin typeface="Arial Unicode MS" panose="020B0604020202020204" pitchFamily="34" charset="-128"/>
              </a:rPr>
              <a:t>val</a:t>
            </a:r>
            <a:r>
              <a:rPr lang="en-US" altLang="en-US" sz="1080" dirty="0">
                <a:solidFill>
                  <a:srgbClr val="0033B3"/>
                </a:solidFill>
                <a:latin typeface="Arial Unicode MS" panose="020B0604020202020204" pitchFamily="34" charset="-128"/>
              </a:rPr>
              <a:t> </a:t>
            </a:r>
            <a:r>
              <a:rPr lang="en-US" altLang="en-US" sz="1080" dirty="0" err="1">
                <a:latin typeface="Arial Unicode MS" panose="020B0604020202020204" pitchFamily="34" charset="-128"/>
              </a:rPr>
              <a:t>nameTextView</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listItemView</a:t>
            </a:r>
            <a:r>
              <a:rPr lang="en-US" altLang="en-US" sz="1080" dirty="0">
                <a:solidFill>
                  <a:srgbClr val="080808"/>
                </a:solidFill>
                <a:latin typeface="Arial Unicode MS" panose="020B0604020202020204" pitchFamily="34" charset="-128"/>
              </a:rPr>
              <a:t>!!.</a:t>
            </a:r>
            <a:r>
              <a:rPr lang="en-US" altLang="en-US" sz="1080" dirty="0" err="1">
                <a:solidFill>
                  <a:srgbClr val="080808"/>
                </a:solidFill>
                <a:latin typeface="Arial Unicode MS" panose="020B0604020202020204" pitchFamily="34" charset="-128"/>
              </a:rPr>
              <a:t>findViewById</a:t>
            </a:r>
            <a:r>
              <a:rPr lang="en-US" altLang="en-US" sz="1080" dirty="0">
                <a:solidFill>
                  <a:srgbClr val="080808"/>
                </a:solidFill>
                <a:latin typeface="Arial Unicode MS" panose="020B0604020202020204" pitchFamily="34" charset="-128"/>
              </a:rPr>
              <a:t>&lt;</a:t>
            </a:r>
            <a:r>
              <a:rPr lang="en-US" altLang="en-US" sz="1080" dirty="0" err="1">
                <a:latin typeface="Arial Unicode MS" panose="020B0604020202020204" pitchFamily="34" charset="-128"/>
              </a:rPr>
              <a:t>TextView</a:t>
            </a:r>
            <a:r>
              <a:rPr lang="en-US" altLang="en-US" sz="1080" dirty="0">
                <a:solidFill>
                  <a:srgbClr val="080808"/>
                </a:solidFill>
                <a:latin typeface="Arial Unicode MS" panose="020B0604020202020204" pitchFamily="34" charset="-128"/>
              </a:rPr>
              <a:t>&gt;(</a:t>
            </a:r>
            <a:r>
              <a:rPr lang="en-US" altLang="en-US" sz="1080" dirty="0" err="1">
                <a:latin typeface="Arial Unicode MS" panose="020B0604020202020204" pitchFamily="34" charset="-128"/>
              </a:rPr>
              <a:t>R</a:t>
            </a:r>
            <a:r>
              <a:rPr lang="en-US" altLang="en-US" sz="1080" dirty="0" err="1">
                <a:solidFill>
                  <a:srgbClr val="080808"/>
                </a:solidFill>
                <a:latin typeface="Arial Unicode MS" panose="020B0604020202020204" pitchFamily="34" charset="-128"/>
              </a:rPr>
              <a:t>.</a:t>
            </a:r>
            <a:r>
              <a:rPr lang="en-US" altLang="en-US" sz="1080" dirty="0" err="1">
                <a:latin typeface="Arial Unicode MS" panose="020B0604020202020204" pitchFamily="34" charset="-128"/>
              </a:rPr>
              <a:t>id</a:t>
            </a:r>
            <a:r>
              <a:rPr lang="en-US" altLang="en-US" sz="1080" dirty="0" err="1">
                <a:solidFill>
                  <a:srgbClr val="080808"/>
                </a:solidFill>
                <a:latin typeface="Arial Unicode MS" panose="020B0604020202020204" pitchFamily="34" charset="-128"/>
              </a:rPr>
              <a:t>.</a:t>
            </a:r>
            <a:r>
              <a:rPr lang="en-US" altLang="en-US" sz="1080" i="1" dirty="0" err="1">
                <a:solidFill>
                  <a:srgbClr val="871094"/>
                </a:solidFill>
                <a:latin typeface="Arial Unicode MS" panose="020B0604020202020204" pitchFamily="34" charset="-128"/>
              </a:rPr>
              <a:t>text_name</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dirty="0" err="1">
                <a:solidFill>
                  <a:srgbClr val="0033B3"/>
                </a:solidFill>
                <a:latin typeface="Arial Unicode MS" panose="020B0604020202020204" pitchFamily="34" charset="-128"/>
              </a:rPr>
              <a:t>val</a:t>
            </a:r>
            <a:r>
              <a:rPr lang="en-US" altLang="en-US" sz="1080" dirty="0">
                <a:solidFill>
                  <a:srgbClr val="0033B3"/>
                </a:solidFill>
                <a:latin typeface="Arial Unicode MS" panose="020B0604020202020204" pitchFamily="34" charset="-128"/>
              </a:rPr>
              <a:t> </a:t>
            </a:r>
            <a:r>
              <a:rPr lang="en-US" altLang="en-US" sz="1080" dirty="0" err="1">
                <a:latin typeface="Arial Unicode MS" panose="020B0604020202020204" pitchFamily="34" charset="-128"/>
              </a:rPr>
              <a:t>phoneTextView</a:t>
            </a: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listItemView</a:t>
            </a:r>
            <a:r>
              <a:rPr lang="en-US" altLang="en-US" sz="1080" dirty="0" err="1">
                <a:solidFill>
                  <a:srgbClr val="080808"/>
                </a:solidFill>
                <a:latin typeface="Arial Unicode MS" panose="020B0604020202020204" pitchFamily="34" charset="-128"/>
              </a:rPr>
              <a:t>.findViewById</a:t>
            </a:r>
            <a:r>
              <a:rPr lang="en-US" altLang="en-US" sz="1080" dirty="0">
                <a:solidFill>
                  <a:srgbClr val="080808"/>
                </a:solidFill>
                <a:latin typeface="Arial Unicode MS" panose="020B0604020202020204" pitchFamily="34" charset="-128"/>
              </a:rPr>
              <a:t>&lt;</a:t>
            </a:r>
            <a:r>
              <a:rPr lang="en-US" altLang="en-US" sz="1080" dirty="0" err="1">
                <a:latin typeface="Arial Unicode MS" panose="020B0604020202020204" pitchFamily="34" charset="-128"/>
              </a:rPr>
              <a:t>TextView</a:t>
            </a:r>
            <a:r>
              <a:rPr lang="en-US" altLang="en-US" sz="1080" dirty="0">
                <a:solidFill>
                  <a:srgbClr val="080808"/>
                </a:solidFill>
                <a:latin typeface="Arial Unicode MS" panose="020B0604020202020204" pitchFamily="34" charset="-128"/>
              </a:rPr>
              <a:t>&gt;(</a:t>
            </a:r>
            <a:r>
              <a:rPr lang="en-US" altLang="en-US" sz="1080" dirty="0" err="1">
                <a:latin typeface="Arial Unicode MS" panose="020B0604020202020204" pitchFamily="34" charset="-128"/>
              </a:rPr>
              <a:t>R</a:t>
            </a:r>
            <a:r>
              <a:rPr lang="en-US" altLang="en-US" sz="1080" dirty="0" err="1">
                <a:solidFill>
                  <a:srgbClr val="080808"/>
                </a:solidFill>
                <a:latin typeface="Arial Unicode MS" panose="020B0604020202020204" pitchFamily="34" charset="-128"/>
              </a:rPr>
              <a:t>.</a:t>
            </a:r>
            <a:r>
              <a:rPr lang="en-US" altLang="en-US" sz="1080" dirty="0" err="1">
                <a:latin typeface="Arial Unicode MS" panose="020B0604020202020204" pitchFamily="34" charset="-128"/>
              </a:rPr>
              <a:t>id</a:t>
            </a:r>
            <a:r>
              <a:rPr lang="en-US" altLang="en-US" sz="1080" dirty="0" err="1">
                <a:solidFill>
                  <a:srgbClr val="080808"/>
                </a:solidFill>
                <a:latin typeface="Arial Unicode MS" panose="020B0604020202020204" pitchFamily="34" charset="-128"/>
              </a:rPr>
              <a:t>.</a:t>
            </a:r>
            <a:r>
              <a:rPr lang="en-US" altLang="en-US" sz="1080" i="1" dirty="0" err="1">
                <a:solidFill>
                  <a:srgbClr val="871094"/>
                </a:solidFill>
                <a:latin typeface="Arial Unicode MS" panose="020B0604020202020204" pitchFamily="34" charset="-128"/>
              </a:rPr>
              <a:t>text_mobile_no</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        </a:t>
            </a:r>
            <a:r>
              <a:rPr lang="en-US" altLang="en-US" sz="1080" i="1" dirty="0">
                <a:solidFill>
                  <a:srgbClr val="8C8C8C"/>
                </a:solidFill>
                <a:latin typeface="Arial Unicode MS" panose="020B0604020202020204" pitchFamily="34" charset="-128"/>
              </a:rPr>
              <a:t>// Set the text of </a:t>
            </a:r>
            <a:r>
              <a:rPr lang="en-US" altLang="en-US" sz="1080" i="1" dirty="0" err="1">
                <a:solidFill>
                  <a:srgbClr val="8C8C8C"/>
                </a:solidFill>
                <a:latin typeface="Arial Unicode MS" panose="020B0604020202020204" pitchFamily="34" charset="-128"/>
              </a:rPr>
              <a:t>TextViews</a:t>
            </a:r>
            <a:r>
              <a:rPr lang="en-US" altLang="en-US" sz="1080" i="1" dirty="0">
                <a:solidFill>
                  <a:srgbClr val="8C8C8C"/>
                </a:solidFill>
                <a:latin typeface="Arial Unicode MS" panose="020B0604020202020204" pitchFamily="34" charset="-128"/>
              </a:rPr>
              <a:t> with data from the current Contact</a:t>
            </a:r>
            <a:br>
              <a:rPr lang="en-US" altLang="en-US" sz="1080" i="1" dirty="0">
                <a:solidFill>
                  <a:srgbClr val="8C8C8C"/>
                </a:solidFill>
                <a:latin typeface="Arial Unicode MS" panose="020B0604020202020204" pitchFamily="34" charset="-128"/>
              </a:rPr>
            </a:br>
            <a:r>
              <a:rPr lang="en-US" altLang="en-US" sz="1080" i="1" dirty="0">
                <a:solidFill>
                  <a:srgbClr val="8C8C8C"/>
                </a:solidFill>
                <a:latin typeface="Arial Unicode MS" panose="020B0604020202020204" pitchFamily="34" charset="-128"/>
              </a:rPr>
              <a:t>        </a:t>
            </a:r>
            <a:r>
              <a:rPr lang="en-US" altLang="en-US" sz="1080" dirty="0" err="1">
                <a:latin typeface="Arial Unicode MS" panose="020B0604020202020204" pitchFamily="34" charset="-128"/>
              </a:rPr>
              <a:t>nameTextView</a:t>
            </a:r>
            <a:r>
              <a:rPr lang="en-US" altLang="en-US" sz="1080" dirty="0" err="1">
                <a:solidFill>
                  <a:srgbClr val="080808"/>
                </a:solidFill>
                <a:latin typeface="Arial Unicode MS" panose="020B0604020202020204" pitchFamily="34" charset="-128"/>
              </a:rPr>
              <a:t>.</a:t>
            </a:r>
            <a:r>
              <a:rPr lang="en-US" altLang="en-US" sz="1080" i="1" dirty="0" err="1">
                <a:solidFill>
                  <a:srgbClr val="871094"/>
                </a:solidFill>
                <a:latin typeface="Arial Unicode MS" panose="020B0604020202020204" pitchFamily="34" charset="-128"/>
              </a:rPr>
              <a:t>text</a:t>
            </a:r>
            <a:r>
              <a:rPr lang="en-US" altLang="en-US" sz="1080" i="1" dirty="0">
                <a:solidFill>
                  <a:srgbClr val="871094"/>
                </a:solidFill>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currentContact</a:t>
            </a:r>
            <a:r>
              <a:rPr lang="en-US" altLang="en-US" sz="1080" dirty="0" err="1">
                <a:solidFill>
                  <a:srgbClr val="080808"/>
                </a:solidFill>
                <a:latin typeface="Arial Unicode MS" panose="020B0604020202020204" pitchFamily="34" charset="-128"/>
              </a:rPr>
              <a:t>.</a:t>
            </a:r>
            <a:r>
              <a:rPr lang="en-US" altLang="en-US" sz="1080" dirty="0" err="1">
                <a:solidFill>
                  <a:srgbClr val="871094"/>
                </a:solidFill>
                <a:latin typeface="Arial Unicode MS" panose="020B0604020202020204" pitchFamily="34" charset="-128"/>
              </a:rPr>
              <a:t>first_name</a:t>
            </a:r>
            <a:r>
              <a:rPr lang="en-US" altLang="en-US" sz="1080" dirty="0">
                <a:solidFill>
                  <a:srgbClr val="871094"/>
                </a:solidFill>
                <a:latin typeface="Arial Unicode MS" panose="020B0604020202020204" pitchFamily="34" charset="-128"/>
              </a:rPr>
              <a:t> </a:t>
            </a:r>
            <a:r>
              <a:rPr lang="en-US" altLang="en-US" sz="1080" dirty="0">
                <a:solidFill>
                  <a:srgbClr val="080808"/>
                </a:solidFill>
                <a:latin typeface="Arial Unicode MS" panose="020B0604020202020204" pitchFamily="34" charset="-128"/>
              </a:rPr>
              <a:t>+</a:t>
            </a:r>
            <a:r>
              <a:rPr lang="en-US" altLang="en-US" sz="1080" dirty="0">
                <a:solidFill>
                  <a:srgbClr val="067D17"/>
                </a:solidFill>
                <a:latin typeface="Arial Unicode MS" panose="020B0604020202020204" pitchFamily="34" charset="-128"/>
              </a:rPr>
              <a:t>" "</a:t>
            </a:r>
            <a:r>
              <a:rPr lang="en-US" altLang="en-US" sz="1080" dirty="0">
                <a:solidFill>
                  <a:srgbClr val="080808"/>
                </a:solidFill>
                <a:latin typeface="Arial Unicode MS" panose="020B0604020202020204" pitchFamily="34" charset="-128"/>
              </a:rPr>
              <a:t>+</a:t>
            </a:r>
            <a:r>
              <a:rPr lang="en-US" altLang="en-US" sz="1080" dirty="0" err="1">
                <a:latin typeface="Arial Unicode MS" panose="020B0604020202020204" pitchFamily="34" charset="-128"/>
              </a:rPr>
              <a:t>currentContact</a:t>
            </a:r>
            <a:r>
              <a:rPr lang="en-US" altLang="en-US" sz="1080" dirty="0" err="1">
                <a:solidFill>
                  <a:srgbClr val="080808"/>
                </a:solidFill>
                <a:latin typeface="Arial Unicode MS" panose="020B0604020202020204" pitchFamily="34" charset="-128"/>
              </a:rPr>
              <a:t>.</a:t>
            </a:r>
            <a:r>
              <a:rPr lang="en-US" altLang="en-US" sz="1080" dirty="0" err="1">
                <a:solidFill>
                  <a:srgbClr val="871094"/>
                </a:solidFill>
                <a:latin typeface="Arial Unicode MS" panose="020B0604020202020204" pitchFamily="34" charset="-128"/>
              </a:rPr>
              <a:t>last_name</a:t>
            </a:r>
            <a:br>
              <a:rPr lang="en-US" altLang="en-US" sz="1080" dirty="0">
                <a:solidFill>
                  <a:srgbClr val="871094"/>
                </a:solidFill>
                <a:latin typeface="Arial Unicode MS" panose="020B0604020202020204" pitchFamily="34" charset="-128"/>
              </a:rPr>
            </a:br>
            <a:r>
              <a:rPr lang="en-US" altLang="en-US" sz="1080" dirty="0">
                <a:solidFill>
                  <a:srgbClr val="871094"/>
                </a:solidFill>
                <a:latin typeface="Arial Unicode MS" panose="020B0604020202020204" pitchFamily="34" charset="-128"/>
              </a:rPr>
              <a:t>        </a:t>
            </a:r>
            <a:r>
              <a:rPr lang="en-US" altLang="en-US" sz="1080" dirty="0" err="1">
                <a:latin typeface="Arial Unicode MS" panose="020B0604020202020204" pitchFamily="34" charset="-128"/>
              </a:rPr>
              <a:t>phoneTextView</a:t>
            </a:r>
            <a:r>
              <a:rPr lang="en-US" altLang="en-US" sz="1080" dirty="0" err="1">
                <a:solidFill>
                  <a:srgbClr val="080808"/>
                </a:solidFill>
                <a:latin typeface="Arial Unicode MS" panose="020B0604020202020204" pitchFamily="34" charset="-128"/>
              </a:rPr>
              <a:t>.</a:t>
            </a:r>
            <a:r>
              <a:rPr lang="en-US" altLang="en-US" sz="1080" i="1" dirty="0" err="1">
                <a:solidFill>
                  <a:srgbClr val="871094"/>
                </a:solidFill>
                <a:latin typeface="Arial Unicode MS" panose="020B0604020202020204" pitchFamily="34" charset="-128"/>
              </a:rPr>
              <a:t>text</a:t>
            </a:r>
            <a:r>
              <a:rPr lang="en-US" altLang="en-US" sz="1080" i="1" dirty="0">
                <a:solidFill>
                  <a:srgbClr val="871094"/>
                </a:solidFill>
                <a:latin typeface="Arial Unicode MS" panose="020B0604020202020204" pitchFamily="34" charset="-128"/>
              </a:rPr>
              <a:t> </a:t>
            </a:r>
            <a:r>
              <a:rPr lang="en-US" altLang="en-US" sz="1080" dirty="0">
                <a:solidFill>
                  <a:srgbClr val="080808"/>
                </a:solidFill>
                <a:latin typeface="Arial Unicode MS" panose="020B0604020202020204" pitchFamily="34" charset="-128"/>
              </a:rPr>
              <a:t>= </a:t>
            </a:r>
            <a:r>
              <a:rPr lang="en-US" altLang="en-US" sz="1080" dirty="0" err="1">
                <a:latin typeface="Arial Unicode MS" panose="020B0604020202020204" pitchFamily="34" charset="-128"/>
              </a:rPr>
              <a:t>currentContact</a:t>
            </a:r>
            <a:r>
              <a:rPr lang="en-US" altLang="en-US" sz="1080" dirty="0" err="1">
                <a:solidFill>
                  <a:srgbClr val="080808"/>
                </a:solidFill>
                <a:latin typeface="Arial Unicode MS" panose="020B0604020202020204" pitchFamily="34" charset="-128"/>
              </a:rPr>
              <a:t>.</a:t>
            </a:r>
            <a:r>
              <a:rPr lang="en-US" altLang="en-US" sz="1080" dirty="0" err="1">
                <a:solidFill>
                  <a:srgbClr val="871094"/>
                </a:solidFill>
                <a:latin typeface="Arial Unicode MS" panose="020B0604020202020204" pitchFamily="34" charset="-128"/>
              </a:rPr>
              <a:t>phone</a:t>
            </a:r>
            <a:br>
              <a:rPr lang="en-US" altLang="en-US" sz="1080" dirty="0">
                <a:solidFill>
                  <a:srgbClr val="871094"/>
                </a:solidFill>
                <a:latin typeface="Arial Unicode MS" panose="020B0604020202020204" pitchFamily="34" charset="-128"/>
              </a:rPr>
            </a:br>
            <a:r>
              <a:rPr lang="en-US" altLang="en-US" sz="1080" dirty="0">
                <a:solidFill>
                  <a:srgbClr val="871094"/>
                </a:solidFill>
                <a:latin typeface="Arial Unicode MS" panose="020B0604020202020204" pitchFamily="34" charset="-128"/>
              </a:rPr>
              <a:t>        </a:t>
            </a:r>
            <a:r>
              <a:rPr lang="en-US" altLang="en-US" sz="1080" dirty="0">
                <a:solidFill>
                  <a:srgbClr val="0033B3"/>
                </a:solidFill>
                <a:latin typeface="Arial Unicode MS" panose="020B0604020202020204" pitchFamily="34" charset="-128"/>
              </a:rPr>
              <a:t>return </a:t>
            </a:r>
            <a:r>
              <a:rPr lang="en-US" altLang="en-US" sz="1080" dirty="0" err="1">
                <a:latin typeface="Arial Unicode MS" panose="020B0604020202020204" pitchFamily="34" charset="-128"/>
              </a:rPr>
              <a:t>listItemView</a:t>
            </a:r>
            <a:br>
              <a:rPr lang="en-US" altLang="en-US" sz="1080" dirty="0">
                <a:latin typeface="Arial Unicode MS" panose="020B0604020202020204" pitchFamily="34" charset="-128"/>
              </a:rPr>
            </a:br>
            <a:r>
              <a:rPr lang="en-US" altLang="en-US" sz="1080" dirty="0">
                <a:latin typeface="Arial Unicode MS" panose="020B0604020202020204" pitchFamily="34" charset="-128"/>
              </a:rPr>
              <a:t>    </a:t>
            </a:r>
            <a:r>
              <a:rPr lang="en-US" altLang="en-US" sz="1080" dirty="0">
                <a:solidFill>
                  <a:srgbClr val="080808"/>
                </a:solidFill>
                <a:latin typeface="Arial Unicode MS" panose="020B0604020202020204" pitchFamily="34" charset="-128"/>
              </a:rPr>
              <a:t>}</a:t>
            </a:r>
            <a:br>
              <a:rPr lang="en-US" altLang="en-US" sz="1080" dirty="0">
                <a:solidFill>
                  <a:srgbClr val="080808"/>
                </a:solidFill>
                <a:latin typeface="Arial Unicode MS" panose="020B0604020202020204" pitchFamily="34" charset="-128"/>
              </a:rPr>
            </a:br>
            <a:r>
              <a:rPr lang="en-US" altLang="en-US" sz="1080" dirty="0">
                <a:solidFill>
                  <a:srgbClr val="080808"/>
                </a:solidFill>
                <a:latin typeface="Arial Unicode MS" panose="020B0604020202020204" pitchFamily="34" charset="-128"/>
              </a:rPr>
              <a:t>}</a:t>
            </a:r>
            <a:endParaRPr lang="en-US" altLang="en-US" sz="1080" dirty="0">
              <a:solidFill>
                <a:schemeClr val="tx1"/>
              </a:solidFill>
              <a:latin typeface="Arial" panose="020B0604020202020204" pitchFamily="34" charset="0"/>
            </a:endParaRPr>
          </a:p>
        </p:txBody>
      </p:sp>
    </p:spTree>
    <p:extLst>
      <p:ext uri="{BB962C8B-B14F-4D97-AF65-F5344CB8AC3E}">
        <p14:creationId xmlns:p14="http://schemas.microsoft.com/office/powerpoint/2010/main" val="475012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9855-BC34-4FAA-94F9-6F94664705C7}"/>
              </a:ext>
            </a:extLst>
          </p:cNvPr>
          <p:cNvSpPr>
            <a:spLocks noGrp="1"/>
          </p:cNvSpPr>
          <p:nvPr>
            <p:ph type="title"/>
          </p:nvPr>
        </p:nvSpPr>
        <p:spPr/>
        <p:txBody>
          <a:bodyPr/>
          <a:lstStyle/>
          <a:p>
            <a:r>
              <a:rPr lang="en-US" dirty="0" err="1">
                <a:solidFill>
                  <a:schemeClr val="tx1"/>
                </a:solidFill>
              </a:rPr>
              <a:t>RecyclerView</a:t>
            </a:r>
            <a:endParaRPr lang="en-IN" dirty="0">
              <a:solidFill>
                <a:schemeClr val="tx1"/>
              </a:solidFill>
            </a:endParaRPr>
          </a:p>
        </p:txBody>
      </p:sp>
      <p:sp>
        <p:nvSpPr>
          <p:cNvPr id="3" name="Text Placeholder 2">
            <a:extLst>
              <a:ext uri="{FF2B5EF4-FFF2-40B4-BE49-F238E27FC236}">
                <a16:creationId xmlns:a16="http://schemas.microsoft.com/office/drawing/2014/main" id="{D68D4D56-9DFF-4568-904A-5797A7681F5F}"/>
              </a:ext>
            </a:extLst>
          </p:cNvPr>
          <p:cNvSpPr>
            <a:spLocks noGrp="1"/>
          </p:cNvSpPr>
          <p:nvPr>
            <p:ph type="body" idx="1"/>
          </p:nvPr>
        </p:nvSpPr>
        <p:spPr>
          <a:xfrm>
            <a:off x="491846" y="870109"/>
            <a:ext cx="8160306" cy="1075103"/>
          </a:xfrm>
        </p:spPr>
        <p:txBody>
          <a:bodyPr/>
          <a:lstStyle/>
          <a:p>
            <a:pPr algn="just"/>
            <a:r>
              <a:rPr lang="en-US" dirty="0">
                <a:solidFill>
                  <a:schemeClr val="tx1"/>
                </a:solidFill>
              </a:rPr>
              <a:t>As we know </a:t>
            </a:r>
            <a:r>
              <a:rPr lang="en-US" dirty="0" err="1">
                <a:solidFill>
                  <a:schemeClr val="tx1"/>
                </a:solidFill>
              </a:rPr>
              <a:t>RecyclerView</a:t>
            </a:r>
            <a:r>
              <a:rPr lang="en-US" dirty="0">
                <a:solidFill>
                  <a:schemeClr val="tx1"/>
                </a:solidFill>
              </a:rPr>
              <a:t> is more advanced and efficient version of </a:t>
            </a:r>
            <a:r>
              <a:rPr lang="en-US" dirty="0" err="1">
                <a:solidFill>
                  <a:schemeClr val="tx1"/>
                </a:solidFill>
              </a:rPr>
              <a:t>ListView</a:t>
            </a:r>
            <a:r>
              <a:rPr lang="en-US" dirty="0">
                <a:solidFill>
                  <a:schemeClr val="tx1"/>
                </a:solidFill>
              </a:rPr>
              <a:t>. Using </a:t>
            </a:r>
            <a:r>
              <a:rPr lang="en-US" dirty="0" err="1">
                <a:solidFill>
                  <a:schemeClr val="tx1"/>
                </a:solidFill>
              </a:rPr>
              <a:t>RecyclerView</a:t>
            </a:r>
            <a:r>
              <a:rPr lang="en-US" dirty="0">
                <a:solidFill>
                  <a:schemeClr val="tx1"/>
                </a:solidFill>
              </a:rPr>
              <a:t>, we can display and maintained large number of data using limited number of views.</a:t>
            </a:r>
            <a:endParaRPr lang="en-IN" dirty="0">
              <a:solidFill>
                <a:schemeClr val="tx1"/>
              </a:solidFill>
            </a:endParaRPr>
          </a:p>
        </p:txBody>
      </p:sp>
      <p:sp>
        <p:nvSpPr>
          <p:cNvPr id="4" name="Slide Number Placeholder 3">
            <a:extLst>
              <a:ext uri="{FF2B5EF4-FFF2-40B4-BE49-F238E27FC236}">
                <a16:creationId xmlns:a16="http://schemas.microsoft.com/office/drawing/2014/main" id="{9F446821-379A-45CF-AAFD-4242533C747E}"/>
              </a:ext>
            </a:extLst>
          </p:cNvPr>
          <p:cNvSpPr>
            <a:spLocks noGrp="1"/>
          </p:cNvSpPr>
          <p:nvPr>
            <p:ph type="sldNum" idx="12"/>
          </p:nvPr>
        </p:nvSpPr>
        <p:spPr/>
        <p:txBody>
          <a:bodyPr/>
          <a:lstStyle/>
          <a:p>
            <a:fld id="{00000000-1234-1234-1234-123412341234}" type="slidenum">
              <a:rPr lang="en-US" smtClean="0">
                <a:solidFill>
                  <a:schemeClr val="tx1"/>
                </a:solidFill>
              </a:rPr>
              <a:pPr/>
              <a:t>118</a:t>
            </a:fld>
            <a:endParaRPr lang="en-US">
              <a:solidFill>
                <a:schemeClr val="tx1"/>
              </a:solidFill>
            </a:endParaRPr>
          </a:p>
        </p:txBody>
      </p:sp>
    </p:spTree>
    <p:extLst>
      <p:ext uri="{BB962C8B-B14F-4D97-AF65-F5344CB8AC3E}">
        <p14:creationId xmlns:p14="http://schemas.microsoft.com/office/powerpoint/2010/main" val="36426777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6BF9-7817-4BB6-B5B9-CD50F7EDD3A5}"/>
              </a:ext>
            </a:extLst>
          </p:cNvPr>
          <p:cNvSpPr>
            <a:spLocks noGrp="1"/>
          </p:cNvSpPr>
          <p:nvPr>
            <p:ph type="title"/>
          </p:nvPr>
        </p:nvSpPr>
        <p:spPr>
          <a:xfrm>
            <a:off x="374904" y="2539"/>
            <a:ext cx="4468029" cy="571375"/>
          </a:xfrm>
        </p:spPr>
        <p:txBody>
          <a:bodyPr/>
          <a:lstStyle/>
          <a:p>
            <a:r>
              <a:rPr lang="en-US" dirty="0" err="1">
                <a:solidFill>
                  <a:schemeClr val="tx1"/>
                </a:solidFill>
              </a:rPr>
              <a:t>RecyclerView</a:t>
            </a:r>
            <a:r>
              <a:rPr lang="en-US" dirty="0">
                <a:solidFill>
                  <a:schemeClr val="tx1"/>
                </a:solidFill>
              </a:rPr>
              <a:t> in activity_main.xml</a:t>
            </a:r>
            <a:endParaRPr lang="en-IN" dirty="0">
              <a:solidFill>
                <a:schemeClr val="tx1"/>
              </a:solidFill>
            </a:endParaRPr>
          </a:p>
        </p:txBody>
      </p:sp>
      <p:sp>
        <p:nvSpPr>
          <p:cNvPr id="4" name="Slide Number Placeholder 3">
            <a:extLst>
              <a:ext uri="{FF2B5EF4-FFF2-40B4-BE49-F238E27FC236}">
                <a16:creationId xmlns:a16="http://schemas.microsoft.com/office/drawing/2014/main" id="{236D621D-D41D-47DC-B379-434D6606FFC5}"/>
              </a:ext>
            </a:extLst>
          </p:cNvPr>
          <p:cNvSpPr>
            <a:spLocks noGrp="1"/>
          </p:cNvSpPr>
          <p:nvPr>
            <p:ph type="sldNum" idx="12"/>
          </p:nvPr>
        </p:nvSpPr>
        <p:spPr/>
        <p:txBody>
          <a:bodyPr/>
          <a:lstStyle/>
          <a:p>
            <a:fld id="{00000000-1234-1234-1234-123412341234}" type="slidenum">
              <a:rPr lang="en-US" smtClean="0"/>
              <a:pPr/>
              <a:t>119</a:t>
            </a:fld>
            <a:endParaRPr lang="en-US"/>
          </a:p>
        </p:txBody>
      </p:sp>
      <p:sp>
        <p:nvSpPr>
          <p:cNvPr id="5" name="Rectangle 1">
            <a:extLst>
              <a:ext uri="{FF2B5EF4-FFF2-40B4-BE49-F238E27FC236}">
                <a16:creationId xmlns:a16="http://schemas.microsoft.com/office/drawing/2014/main" id="{46141E96-40FD-4657-8D2C-44FE194D10E9}"/>
              </a:ext>
            </a:extLst>
          </p:cNvPr>
          <p:cNvSpPr>
            <a:spLocks noGrp="1" noChangeArrowheads="1"/>
          </p:cNvSpPr>
          <p:nvPr>
            <p:ph type="body" idx="1"/>
          </p:nvPr>
        </p:nvSpPr>
        <p:spPr bwMode="auto">
          <a:xfrm>
            <a:off x="374904" y="1132646"/>
            <a:ext cx="6888859" cy="17397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32918" tIns="16459" rIns="32918" bIns="16459" numCol="1" anchor="ctr" anchorCtr="0" compatLnSpc="1">
            <a:prstTxWarp prst="textNoShape">
              <a:avLst/>
            </a:prstTxWarp>
            <a:spAutoFit/>
          </a:bodyPr>
          <a:lstStyle/>
          <a:p>
            <a:pPr marL="0" indent="0" defTabSz="329184" eaLnBrk="0" fontAlgn="base" hangingPunct="0">
              <a:lnSpc>
                <a:spcPct val="100000"/>
              </a:lnSpc>
              <a:spcBef>
                <a:spcPct val="0"/>
              </a:spcBef>
              <a:spcAft>
                <a:spcPct val="0"/>
              </a:spcAft>
              <a:buClrTx/>
              <a:buSzTx/>
            </a:pPr>
            <a:r>
              <a:rPr lang="en-US" altLang="en-US" sz="1584">
                <a:solidFill>
                  <a:srgbClr val="080808"/>
                </a:solidFill>
                <a:latin typeface="Arial Unicode MS"/>
              </a:rPr>
              <a:t>&lt;</a:t>
            </a:r>
            <a:r>
              <a:rPr lang="en-US" altLang="en-US" sz="1584">
                <a:solidFill>
                  <a:srgbClr val="0033B3"/>
                </a:solidFill>
                <a:latin typeface="Arial Unicode MS"/>
              </a:rPr>
              <a:t>androidx.recyclerview.widget.RecyclerView</a:t>
            </a:r>
            <a:br>
              <a:rPr lang="en-US" altLang="en-US" sz="1584">
                <a:solidFill>
                  <a:srgbClr val="0033B3"/>
                </a:solidFill>
                <a:latin typeface="Arial Unicode MS"/>
              </a:rPr>
            </a:br>
            <a:r>
              <a:rPr lang="en-US" altLang="en-US" sz="1584">
                <a:solidFill>
                  <a:srgbClr val="0033B3"/>
                </a:solidFill>
                <a:latin typeface="Arial Unicode MS"/>
              </a:rPr>
              <a:t>    </a:t>
            </a:r>
            <a:r>
              <a:rPr lang="en-US" altLang="en-US" sz="1584">
                <a:solidFill>
                  <a:srgbClr val="871094"/>
                </a:solidFill>
                <a:latin typeface="Arial Unicode MS"/>
              </a:rPr>
              <a:t>android</a:t>
            </a:r>
            <a:r>
              <a:rPr lang="en-US" altLang="en-US" sz="1584">
                <a:solidFill>
                  <a:srgbClr val="174AD4"/>
                </a:solidFill>
                <a:latin typeface="Arial Unicode MS"/>
              </a:rPr>
              <a:t>:id</a:t>
            </a:r>
            <a:r>
              <a:rPr lang="en-US" altLang="en-US" sz="1584">
                <a:solidFill>
                  <a:srgbClr val="067D17"/>
                </a:solidFill>
                <a:latin typeface="Arial Unicode MS"/>
              </a:rPr>
              <a:t>="@+id/listView1"</a:t>
            </a:r>
            <a:br>
              <a:rPr lang="en-US" altLang="en-US" sz="1584">
                <a:solidFill>
                  <a:srgbClr val="067D17"/>
                </a:solidFill>
                <a:latin typeface="Arial Unicode MS"/>
              </a:rPr>
            </a:br>
            <a:r>
              <a:rPr lang="en-US" altLang="en-US" sz="1584">
                <a:solidFill>
                  <a:srgbClr val="067D17"/>
                </a:solidFill>
                <a:latin typeface="Arial Unicode MS"/>
              </a:rPr>
              <a:t>    </a:t>
            </a:r>
            <a:r>
              <a:rPr lang="en-US" altLang="en-US" sz="1584">
                <a:solidFill>
                  <a:srgbClr val="871094"/>
                </a:solidFill>
                <a:latin typeface="Arial Unicode MS"/>
              </a:rPr>
              <a:t>android</a:t>
            </a:r>
            <a:r>
              <a:rPr lang="en-US" altLang="en-US" sz="1584">
                <a:solidFill>
                  <a:srgbClr val="174AD4"/>
                </a:solidFill>
                <a:latin typeface="Arial Unicode MS"/>
              </a:rPr>
              <a:t>:layout_width</a:t>
            </a:r>
            <a:r>
              <a:rPr lang="en-US" altLang="en-US" sz="1584">
                <a:solidFill>
                  <a:srgbClr val="067D17"/>
                </a:solidFill>
                <a:latin typeface="Arial Unicode MS"/>
              </a:rPr>
              <a:t>="match_parent"</a:t>
            </a:r>
            <a:br>
              <a:rPr lang="en-US" altLang="en-US" sz="1584">
                <a:solidFill>
                  <a:srgbClr val="067D17"/>
                </a:solidFill>
                <a:latin typeface="Arial Unicode MS"/>
              </a:rPr>
            </a:br>
            <a:r>
              <a:rPr lang="en-US" altLang="en-US" sz="1584">
                <a:solidFill>
                  <a:srgbClr val="067D17"/>
                </a:solidFill>
                <a:latin typeface="Arial Unicode MS"/>
              </a:rPr>
              <a:t>    </a:t>
            </a:r>
            <a:r>
              <a:rPr lang="en-US" altLang="en-US" sz="1584">
                <a:solidFill>
                  <a:srgbClr val="871094"/>
                </a:solidFill>
                <a:latin typeface="Arial Unicode MS"/>
              </a:rPr>
              <a:t>android</a:t>
            </a:r>
            <a:r>
              <a:rPr lang="en-US" altLang="en-US" sz="1584">
                <a:solidFill>
                  <a:srgbClr val="174AD4"/>
                </a:solidFill>
                <a:latin typeface="Arial Unicode MS"/>
              </a:rPr>
              <a:t>:layout_height</a:t>
            </a:r>
            <a:r>
              <a:rPr lang="en-US" altLang="en-US" sz="1584">
                <a:solidFill>
                  <a:srgbClr val="067D17"/>
                </a:solidFill>
                <a:latin typeface="Arial Unicode MS"/>
              </a:rPr>
              <a:t>="match_parent"</a:t>
            </a:r>
            <a:br>
              <a:rPr lang="en-US" altLang="en-US" sz="1584">
                <a:solidFill>
                  <a:srgbClr val="067D17"/>
                </a:solidFill>
                <a:latin typeface="Arial Unicode MS"/>
              </a:rPr>
            </a:br>
            <a:r>
              <a:rPr lang="en-US" altLang="en-US" sz="1584">
                <a:solidFill>
                  <a:srgbClr val="067D17"/>
                </a:solidFill>
                <a:latin typeface="Arial Unicode MS"/>
              </a:rPr>
              <a:t>    </a:t>
            </a:r>
            <a:r>
              <a:rPr lang="en-US" altLang="en-US" sz="1584">
                <a:solidFill>
                  <a:srgbClr val="871094"/>
                </a:solidFill>
                <a:latin typeface="Arial Unicode MS"/>
              </a:rPr>
              <a:t>app</a:t>
            </a:r>
            <a:r>
              <a:rPr lang="en-US" altLang="en-US" sz="1584">
                <a:solidFill>
                  <a:srgbClr val="174AD4"/>
                </a:solidFill>
                <a:latin typeface="Arial Unicode MS"/>
              </a:rPr>
              <a:t>:layoutManager</a:t>
            </a:r>
            <a:r>
              <a:rPr lang="en-US" altLang="en-US" sz="1584">
                <a:solidFill>
                  <a:srgbClr val="067D17"/>
                </a:solidFill>
                <a:latin typeface="Arial Unicode MS"/>
              </a:rPr>
              <a:t>="androidx.recyclerview.widget.LinearLayoutManager"</a:t>
            </a:r>
            <a:br>
              <a:rPr lang="en-US" altLang="en-US" sz="1584">
                <a:solidFill>
                  <a:srgbClr val="067D17"/>
                </a:solidFill>
                <a:latin typeface="Arial Unicode MS"/>
              </a:rPr>
            </a:br>
            <a:r>
              <a:rPr lang="en-US" altLang="en-US" sz="1584">
                <a:solidFill>
                  <a:srgbClr val="067D17"/>
                </a:solidFill>
                <a:latin typeface="Arial Unicode MS"/>
              </a:rPr>
              <a:t>    </a:t>
            </a:r>
            <a:r>
              <a:rPr lang="en-US" altLang="en-US" sz="1584">
                <a:solidFill>
                  <a:srgbClr val="174AD4"/>
                </a:solidFill>
                <a:latin typeface="Arial Unicode MS"/>
              </a:rPr>
              <a:t>tools:itemCount</a:t>
            </a:r>
            <a:r>
              <a:rPr lang="en-US" altLang="en-US" sz="1584">
                <a:solidFill>
                  <a:srgbClr val="067D17"/>
                </a:solidFill>
                <a:latin typeface="Arial Unicode MS"/>
              </a:rPr>
              <a:t>="5"</a:t>
            </a:r>
            <a:br>
              <a:rPr lang="en-US" altLang="en-US" sz="1584">
                <a:solidFill>
                  <a:srgbClr val="067D17"/>
                </a:solidFill>
                <a:latin typeface="Arial Unicode MS"/>
              </a:rPr>
            </a:br>
            <a:r>
              <a:rPr lang="en-US" altLang="en-US" sz="1584">
                <a:solidFill>
                  <a:srgbClr val="067D17"/>
                </a:solidFill>
                <a:latin typeface="Arial Unicode MS"/>
              </a:rPr>
              <a:t>    </a:t>
            </a:r>
            <a:r>
              <a:rPr lang="en-US" altLang="en-US" sz="1584">
                <a:solidFill>
                  <a:srgbClr val="174AD4"/>
                </a:solidFill>
                <a:latin typeface="Arial Unicode MS"/>
              </a:rPr>
              <a:t>tools:listitem</a:t>
            </a:r>
            <a:r>
              <a:rPr lang="en-US" altLang="en-US" sz="1584">
                <a:solidFill>
                  <a:srgbClr val="067D17"/>
                </a:solidFill>
                <a:latin typeface="Arial Unicode MS"/>
              </a:rPr>
              <a:t>="@layout/person_item_view" </a:t>
            </a:r>
            <a:r>
              <a:rPr lang="en-US" altLang="en-US" sz="1584">
                <a:solidFill>
                  <a:srgbClr val="080808"/>
                </a:solidFill>
                <a:latin typeface="Arial Unicode MS"/>
              </a:rPr>
              <a:t>/&gt;</a:t>
            </a:r>
            <a:endParaRPr lang="en-US" altLang="en-US" sz="2880">
              <a:solidFill>
                <a:schemeClr val="tx1"/>
              </a:solidFill>
              <a:latin typeface="Arial" panose="020B0604020202020204" pitchFamily="34" charset="0"/>
            </a:endParaRPr>
          </a:p>
        </p:txBody>
      </p:sp>
    </p:spTree>
    <p:extLst>
      <p:ext uri="{BB962C8B-B14F-4D97-AF65-F5344CB8AC3E}">
        <p14:creationId xmlns:p14="http://schemas.microsoft.com/office/powerpoint/2010/main" val="71615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859536"/>
            <a:ext cx="6858000" cy="4283964"/>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400705" y="248740"/>
            <a:ext cx="3778758" cy="435273"/>
          </a:xfrm>
          <a:prstGeom prst="rect">
            <a:avLst/>
          </a:prstGeom>
        </p:spPr>
        <p:txBody>
          <a:bodyPr spcFirstLastPara="1" vert="horz" wrap="square" lIns="0" tIns="4343" rIns="0" bIns="0" rtlCol="0" anchor="t" anchorCtr="0">
            <a:spAutoFit/>
          </a:bodyPr>
          <a:lstStyle/>
          <a:p>
            <a:pPr marL="4572">
              <a:spcBef>
                <a:spcPts val="34"/>
              </a:spcBef>
            </a:pPr>
            <a:r>
              <a:rPr spc="-2" dirty="0"/>
              <a:t>Linear </a:t>
            </a:r>
            <a:r>
              <a:rPr spc="-14" dirty="0"/>
              <a:t>Layout:</a:t>
            </a:r>
            <a:r>
              <a:rPr spc="-5" dirty="0"/>
              <a:t> </a:t>
            </a:r>
            <a:r>
              <a:rPr spc="-20" dirty="0"/>
              <a:t>Gravity</a:t>
            </a:r>
          </a:p>
        </p:txBody>
      </p:sp>
      <p:sp>
        <p:nvSpPr>
          <p:cNvPr id="4" name="object 4"/>
          <p:cNvSpPr txBox="1"/>
          <p:nvPr/>
        </p:nvSpPr>
        <p:spPr>
          <a:xfrm>
            <a:off x="1523463" y="1011829"/>
            <a:ext cx="3533242" cy="1389508"/>
          </a:xfrm>
          <a:prstGeom prst="rect">
            <a:avLst/>
          </a:prstGeom>
        </p:spPr>
        <p:txBody>
          <a:bodyPr vert="horz" wrap="square" lIns="0" tIns="4343" rIns="0" bIns="0" rtlCol="0">
            <a:spAutoFit/>
          </a:bodyPr>
          <a:lstStyle/>
          <a:p>
            <a:pPr marL="4572" marR="152933">
              <a:spcBef>
                <a:spcPts val="34"/>
              </a:spcBef>
            </a:pPr>
            <a:r>
              <a:rPr sz="1764" spc="-2" dirty="0"/>
              <a:t>It is used to indicate how a control  </a:t>
            </a:r>
            <a:r>
              <a:rPr sz="1764" dirty="0"/>
              <a:t>will </a:t>
            </a:r>
            <a:r>
              <a:rPr sz="1764" i="1" spc="-2" dirty="0">
                <a:solidFill>
                  <a:srgbClr val="F79446"/>
                </a:solidFill>
              </a:rPr>
              <a:t>align </a:t>
            </a:r>
            <a:r>
              <a:rPr sz="1764" spc="-2" dirty="0"/>
              <a:t>on the</a:t>
            </a:r>
            <a:r>
              <a:rPr sz="1764" spc="-5" dirty="0"/>
              <a:t> </a:t>
            </a:r>
            <a:r>
              <a:rPr sz="1764" spc="-2" dirty="0"/>
              <a:t>screen.</a:t>
            </a:r>
            <a:endParaRPr sz="1764"/>
          </a:p>
          <a:p>
            <a:pPr>
              <a:spcBef>
                <a:spcPts val="11"/>
              </a:spcBef>
            </a:pPr>
            <a:endParaRPr sz="1944"/>
          </a:p>
          <a:p>
            <a:pPr marL="4572" marR="1829">
              <a:spcBef>
                <a:spcPts val="2"/>
              </a:spcBef>
            </a:pPr>
            <a:r>
              <a:rPr sz="1764" spc="-2" dirty="0"/>
              <a:t>By default, widgets are left-and top-  aligned.</a:t>
            </a:r>
            <a:endParaRPr sz="1764"/>
          </a:p>
        </p:txBody>
      </p:sp>
      <p:sp>
        <p:nvSpPr>
          <p:cNvPr id="5" name="object 5"/>
          <p:cNvSpPr txBox="1"/>
          <p:nvPr/>
        </p:nvSpPr>
        <p:spPr>
          <a:xfrm>
            <a:off x="1523464" y="2657869"/>
            <a:ext cx="3519068" cy="1361808"/>
          </a:xfrm>
          <a:prstGeom prst="rect">
            <a:avLst/>
          </a:prstGeom>
        </p:spPr>
        <p:txBody>
          <a:bodyPr vert="horz" wrap="square" lIns="0" tIns="4343" rIns="0" bIns="0" rtlCol="0">
            <a:spAutoFit/>
          </a:bodyPr>
          <a:lstStyle/>
          <a:p>
            <a:pPr marL="4572">
              <a:spcBef>
                <a:spcPts val="34"/>
              </a:spcBef>
            </a:pPr>
            <a:r>
              <a:rPr sz="1764" spc="-56" dirty="0"/>
              <a:t>You </a:t>
            </a:r>
            <a:r>
              <a:rPr sz="1764" spc="-2" dirty="0"/>
              <a:t>may use the XML</a:t>
            </a:r>
            <a:r>
              <a:rPr sz="1764" spc="-5" dirty="0"/>
              <a:t> </a:t>
            </a:r>
            <a:r>
              <a:rPr sz="1764" spc="-2" dirty="0"/>
              <a:t>property</a:t>
            </a:r>
            <a:endParaRPr sz="1764"/>
          </a:p>
          <a:p>
            <a:pPr marL="4572"/>
            <a:r>
              <a:rPr sz="1764" b="1" spc="-4" dirty="0">
                <a:solidFill>
                  <a:srgbClr val="F79446"/>
                </a:solidFill>
              </a:rPr>
              <a:t>android:layout_gravity=“…”</a:t>
            </a:r>
            <a:endParaRPr sz="1764"/>
          </a:p>
          <a:p>
            <a:pPr marL="4572" marR="1829"/>
            <a:r>
              <a:rPr sz="1764" spc="-2" dirty="0"/>
              <a:t>to set other possible arrangements:  </a:t>
            </a:r>
            <a:r>
              <a:rPr sz="1764" b="1" i="1" spc="-2" dirty="0">
                <a:solidFill>
                  <a:srgbClr val="F79446"/>
                </a:solidFill>
              </a:rPr>
              <a:t>left, </a:t>
            </a:r>
            <a:r>
              <a:rPr sz="1764" b="1" i="1" spc="-16" dirty="0">
                <a:solidFill>
                  <a:srgbClr val="F79446"/>
                </a:solidFill>
              </a:rPr>
              <a:t>center, </a:t>
            </a:r>
            <a:r>
              <a:rPr sz="1764" b="1" i="1" spc="-2" dirty="0">
                <a:solidFill>
                  <a:srgbClr val="F79446"/>
                </a:solidFill>
              </a:rPr>
              <a:t>right, top, bottom,  </a:t>
            </a:r>
            <a:r>
              <a:rPr sz="1764" i="1" spc="-2" dirty="0"/>
              <a:t>etc.</a:t>
            </a:r>
            <a:endParaRPr sz="1764"/>
          </a:p>
        </p:txBody>
      </p:sp>
      <p:sp>
        <p:nvSpPr>
          <p:cNvPr id="6" name="object 6"/>
          <p:cNvSpPr txBox="1"/>
          <p:nvPr/>
        </p:nvSpPr>
        <p:spPr>
          <a:xfrm>
            <a:off x="6233007" y="2731267"/>
            <a:ext cx="1119226" cy="414369"/>
          </a:xfrm>
          <a:prstGeom prst="rect">
            <a:avLst/>
          </a:prstGeom>
        </p:spPr>
        <p:txBody>
          <a:bodyPr vert="horz" wrap="square" lIns="0" tIns="4343" rIns="0" bIns="0" rtlCol="0">
            <a:spAutoFit/>
          </a:bodyPr>
          <a:lstStyle/>
          <a:p>
            <a:pPr marL="157048" marR="1829" indent="-152705">
              <a:spcBef>
                <a:spcPts val="34"/>
              </a:spcBef>
            </a:pPr>
            <a:r>
              <a:rPr sz="1332" spc="-7" dirty="0">
                <a:solidFill>
                  <a:srgbClr val="FFFFFF"/>
                </a:solidFill>
                <a:latin typeface="Calibri"/>
                <a:cs typeface="Calibri"/>
              </a:rPr>
              <a:t>Button </a:t>
            </a:r>
            <a:r>
              <a:rPr sz="1332" spc="-2" dirty="0">
                <a:solidFill>
                  <a:srgbClr val="FFFFFF"/>
                </a:solidFill>
                <a:latin typeface="Calibri"/>
                <a:cs typeface="Calibri"/>
              </a:rPr>
              <a:t>has </a:t>
            </a:r>
            <a:r>
              <a:rPr sz="1332" b="1" spc="-5" dirty="0">
                <a:solidFill>
                  <a:srgbClr val="FFFFFF"/>
                </a:solidFill>
                <a:latin typeface="Calibri"/>
                <a:cs typeface="Calibri"/>
              </a:rPr>
              <a:t>right  </a:t>
            </a:r>
            <a:r>
              <a:rPr sz="1332" b="1" spc="-11" dirty="0">
                <a:solidFill>
                  <a:srgbClr val="FFFFFF"/>
                </a:solidFill>
                <a:latin typeface="Calibri"/>
                <a:cs typeface="Calibri"/>
              </a:rPr>
              <a:t>gravity</a:t>
            </a:r>
            <a:endParaRPr sz="1332">
              <a:latin typeface="Calibri"/>
              <a:cs typeface="Calibri"/>
            </a:endParaRPr>
          </a:p>
        </p:txBody>
      </p:sp>
      <p:sp>
        <p:nvSpPr>
          <p:cNvPr id="7" name="object 7"/>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15</a:t>
            </a:r>
            <a:endParaRPr sz="864">
              <a:latin typeface="Calibri"/>
              <a:cs typeface="Calibri"/>
            </a:endParaRPr>
          </a:p>
        </p:txBody>
      </p:sp>
      <p:sp>
        <p:nvSpPr>
          <p:cNvPr id="8" name="object 8"/>
          <p:cNvSpPr/>
          <p:nvPr/>
        </p:nvSpPr>
        <p:spPr>
          <a:xfrm>
            <a:off x="1143000" y="4371975"/>
            <a:ext cx="6858000" cy="771525"/>
          </a:xfrm>
          <a:custGeom>
            <a:avLst/>
            <a:gdLst/>
            <a:ahLst/>
            <a:cxnLst/>
            <a:rect l="l" t="t" r="r" b="b"/>
            <a:pathLst>
              <a:path w="19050000" h="2143125">
                <a:moveTo>
                  <a:pt x="19050000" y="0"/>
                </a:moveTo>
                <a:lnTo>
                  <a:pt x="0" y="0"/>
                </a:lnTo>
                <a:lnTo>
                  <a:pt x="0" y="2143124"/>
                </a:lnTo>
                <a:lnTo>
                  <a:pt x="19050000" y="2143124"/>
                </a:lnTo>
                <a:lnTo>
                  <a:pt x="19050000" y="0"/>
                </a:lnTo>
                <a:close/>
              </a:path>
            </a:pathLst>
          </a:custGeom>
          <a:solidFill>
            <a:srgbClr val="FFFFFF"/>
          </a:solidFill>
        </p:spPr>
        <p:txBody>
          <a:bodyPr wrap="square" lIns="0" tIns="0" rIns="0" bIns="0" rtlCol="0"/>
          <a:lstStyle/>
          <a:p>
            <a:endParaRPr sz="504"/>
          </a:p>
        </p:txBody>
      </p:sp>
      <p:sp>
        <p:nvSpPr>
          <p:cNvPr id="9" name="object 9"/>
          <p:cNvSpPr/>
          <p:nvPr/>
        </p:nvSpPr>
        <p:spPr>
          <a:xfrm>
            <a:off x="1143000" y="4371975"/>
            <a:ext cx="6858000" cy="771525"/>
          </a:xfrm>
          <a:custGeom>
            <a:avLst/>
            <a:gdLst/>
            <a:ahLst/>
            <a:cxnLst/>
            <a:rect l="l" t="t" r="r" b="b"/>
            <a:pathLst>
              <a:path w="19050000" h="2143125">
                <a:moveTo>
                  <a:pt x="0" y="2143124"/>
                </a:moveTo>
                <a:lnTo>
                  <a:pt x="19050000" y="2143124"/>
                </a:lnTo>
                <a:lnTo>
                  <a:pt x="19050000" y="0"/>
                </a:lnTo>
                <a:lnTo>
                  <a:pt x="0" y="0"/>
                </a:lnTo>
                <a:lnTo>
                  <a:pt x="0" y="2143124"/>
                </a:lnTo>
                <a:close/>
              </a:path>
            </a:pathLst>
          </a:custGeom>
          <a:ln w="25400">
            <a:solidFill>
              <a:srgbClr val="385D89"/>
            </a:solidFill>
          </a:ln>
        </p:spPr>
        <p:txBody>
          <a:bodyPr wrap="square" lIns="0" tIns="0" rIns="0" bIns="0" rtlCol="0"/>
          <a:lstStyle/>
          <a:p>
            <a:endParaRPr sz="504"/>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6BF9-7817-4BB6-B5B9-CD50F7EDD3A5}"/>
              </a:ext>
            </a:extLst>
          </p:cNvPr>
          <p:cNvSpPr>
            <a:spLocks noGrp="1"/>
          </p:cNvSpPr>
          <p:nvPr>
            <p:ph type="title"/>
          </p:nvPr>
        </p:nvSpPr>
        <p:spPr>
          <a:xfrm>
            <a:off x="374905" y="-8750"/>
            <a:ext cx="4705096" cy="571334"/>
          </a:xfrm>
        </p:spPr>
        <p:txBody>
          <a:bodyPr/>
          <a:lstStyle/>
          <a:p>
            <a:r>
              <a:rPr lang="en-US" dirty="0" err="1">
                <a:solidFill>
                  <a:schemeClr val="tx1"/>
                </a:solidFill>
              </a:rPr>
              <a:t>RecyclerView</a:t>
            </a:r>
            <a:r>
              <a:rPr lang="en-US" dirty="0">
                <a:solidFill>
                  <a:schemeClr val="tx1"/>
                </a:solidFill>
              </a:rPr>
              <a:t> in person_item.xml</a:t>
            </a:r>
            <a:endParaRPr lang="en-IN" dirty="0">
              <a:solidFill>
                <a:schemeClr val="tx1"/>
              </a:solidFill>
            </a:endParaRPr>
          </a:p>
        </p:txBody>
      </p:sp>
      <p:sp>
        <p:nvSpPr>
          <p:cNvPr id="4" name="Slide Number Placeholder 3">
            <a:extLst>
              <a:ext uri="{FF2B5EF4-FFF2-40B4-BE49-F238E27FC236}">
                <a16:creationId xmlns:a16="http://schemas.microsoft.com/office/drawing/2014/main" id="{236D621D-D41D-47DC-B379-434D6606FFC5}"/>
              </a:ext>
            </a:extLst>
          </p:cNvPr>
          <p:cNvSpPr>
            <a:spLocks noGrp="1"/>
          </p:cNvSpPr>
          <p:nvPr>
            <p:ph type="sldNum" idx="12"/>
          </p:nvPr>
        </p:nvSpPr>
        <p:spPr/>
        <p:txBody>
          <a:bodyPr/>
          <a:lstStyle/>
          <a:p>
            <a:fld id="{00000000-1234-1234-1234-123412341234}" type="slidenum">
              <a:rPr lang="en-US" smtClean="0"/>
              <a:pPr/>
              <a:t>120</a:t>
            </a:fld>
            <a:endParaRPr lang="en-US"/>
          </a:p>
        </p:txBody>
      </p:sp>
      <p:sp>
        <p:nvSpPr>
          <p:cNvPr id="12" name="Rectangle 6">
            <a:extLst>
              <a:ext uri="{FF2B5EF4-FFF2-40B4-BE49-F238E27FC236}">
                <a16:creationId xmlns:a16="http://schemas.microsoft.com/office/drawing/2014/main" id="{3FE1E6AA-E399-4D59-AC72-8D55FA84CFB2}"/>
              </a:ext>
            </a:extLst>
          </p:cNvPr>
          <p:cNvSpPr>
            <a:spLocks noChangeArrowheads="1"/>
          </p:cNvSpPr>
          <p:nvPr/>
        </p:nvSpPr>
        <p:spPr bwMode="auto">
          <a:xfrm>
            <a:off x="4572000" y="828332"/>
            <a:ext cx="3727738" cy="41109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2918" tIns="16459" rIns="32918" bIns="16459" numCol="1" anchor="ctr" anchorCtr="0" compatLnSpc="1">
            <a:prstTxWarp prst="textNoShape">
              <a:avLst/>
            </a:prstTxWarp>
            <a:spAutoFit/>
          </a:bodyPr>
          <a:lstStyle/>
          <a:p>
            <a:pPr defTabSz="329184" eaLnBrk="0" fontAlgn="base" hangingPunct="0">
              <a:spcBef>
                <a:spcPct val="0"/>
              </a:spcBef>
              <a:spcAft>
                <a:spcPct val="0"/>
              </a:spcAft>
              <a:buClrTx/>
            </a:pPr>
            <a:r>
              <a:rPr lang="en-US" altLang="en-US" sz="1152" dirty="0">
                <a:solidFill>
                  <a:srgbClr val="080808"/>
                </a:solidFill>
                <a:latin typeface="Arial Unicode MS"/>
              </a:rPr>
              <a:t>&lt;</a:t>
            </a:r>
            <a:r>
              <a:rPr lang="en-US" altLang="en-US" sz="1152" dirty="0" err="1">
                <a:solidFill>
                  <a:srgbClr val="0033B3"/>
                </a:solidFill>
                <a:latin typeface="Arial Unicode MS"/>
              </a:rPr>
              <a:t>TextView</a:t>
            </a:r>
            <a:br>
              <a:rPr lang="en-US" altLang="en-US" sz="1152" dirty="0">
                <a:solidFill>
                  <a:srgbClr val="0033B3"/>
                </a:solidFill>
                <a:latin typeface="Arial Unicode MS"/>
              </a:rPr>
            </a:br>
            <a:r>
              <a:rPr lang="en-US" altLang="en-US" sz="1152" dirty="0">
                <a:solidFill>
                  <a:srgbClr val="0033B3"/>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:id</a:t>
            </a:r>
            <a:r>
              <a:rPr lang="en-US" altLang="en-US" sz="1152" dirty="0">
                <a:solidFill>
                  <a:srgbClr val="067D17"/>
                </a:solidFill>
                <a:latin typeface="Arial Unicode MS"/>
              </a:rPr>
              <a:t>="@+id/</a:t>
            </a:r>
            <a:r>
              <a:rPr lang="en-US" altLang="en-US" sz="1152" dirty="0" err="1">
                <a:solidFill>
                  <a:srgbClr val="067D17"/>
                </a:solidFill>
                <a:latin typeface="Arial Unicode MS"/>
              </a:rPr>
              <a:t>textView_name</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:layout_width</a:t>
            </a:r>
            <a:r>
              <a:rPr lang="en-US" altLang="en-US" sz="1152" dirty="0">
                <a:solidFill>
                  <a:srgbClr val="067D17"/>
                </a:solidFill>
                <a:latin typeface="Arial Unicode MS"/>
              </a:rPr>
              <a:t>="</a:t>
            </a:r>
            <a:r>
              <a:rPr lang="en-US" altLang="en-US" sz="1152" dirty="0" err="1">
                <a:solidFill>
                  <a:srgbClr val="067D17"/>
                </a:solidFill>
                <a:latin typeface="Arial Unicode MS"/>
              </a:rPr>
              <a:t>match_parent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:layout_height</a:t>
            </a:r>
            <a:r>
              <a:rPr lang="en-US" altLang="en-US" sz="1152" dirty="0">
                <a:solidFill>
                  <a:srgbClr val="067D17"/>
                </a:solidFill>
                <a:latin typeface="Arial Unicode MS"/>
              </a:rPr>
              <a:t>="</a:t>
            </a:r>
            <a:r>
              <a:rPr lang="en-US" altLang="en-US" sz="1152" dirty="0" err="1">
                <a:solidFill>
                  <a:srgbClr val="067D17"/>
                </a:solidFill>
                <a:latin typeface="Arial Unicode MS"/>
              </a:rPr>
              <a:t>wrap_content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:textSize</a:t>
            </a:r>
            <a:r>
              <a:rPr lang="en-US" altLang="en-US" sz="1152" dirty="0">
                <a:solidFill>
                  <a:srgbClr val="067D17"/>
                </a:solidFill>
                <a:latin typeface="Arial Unicode MS"/>
              </a:rPr>
              <a:t>="18sp"</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:textStyle</a:t>
            </a:r>
            <a:r>
              <a:rPr lang="en-US" altLang="en-US" sz="1152" dirty="0">
                <a:solidFill>
                  <a:srgbClr val="067D17"/>
                </a:solidFill>
                <a:latin typeface="Arial Unicode MS"/>
              </a:rPr>
              <a:t>="bold"</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a:t>
            </a:r>
            <a:r>
              <a:rPr lang="en-US" altLang="en-US" sz="1152" dirty="0">
                <a:solidFill>
                  <a:srgbClr val="067D17"/>
                </a:solidFill>
                <a:latin typeface="Arial Unicode MS"/>
              </a:rPr>
              <a:t>="Guerra Rodgers"</a:t>
            </a:r>
            <a:r>
              <a:rPr lang="en-US" altLang="en-US" sz="1152" dirty="0">
                <a:solidFill>
                  <a:srgbClr val="080808"/>
                </a:solidFill>
                <a:latin typeface="Arial Unicode MS"/>
              </a:rPr>
              <a:t>/&gt;</a:t>
            </a:r>
            <a:br>
              <a:rPr lang="en-US" altLang="en-US" sz="1152" dirty="0">
                <a:solidFill>
                  <a:srgbClr val="080808"/>
                </a:solidFill>
                <a:latin typeface="Arial Unicode MS"/>
              </a:rPr>
            </a:br>
            <a:r>
              <a:rPr lang="en-US" altLang="en-US" sz="1152" dirty="0">
                <a:solidFill>
                  <a:srgbClr val="080808"/>
                </a:solidFill>
                <a:latin typeface="Arial Unicode MS"/>
              </a:rPr>
              <a:t>&lt;</a:t>
            </a:r>
            <a:r>
              <a:rPr lang="en-US" altLang="en-US" sz="1152" dirty="0" err="1">
                <a:solidFill>
                  <a:srgbClr val="0033B3"/>
                </a:solidFill>
                <a:latin typeface="Arial Unicode MS"/>
              </a:rPr>
              <a:t>TextView</a:t>
            </a:r>
            <a:br>
              <a:rPr lang="en-US" altLang="en-US" sz="1152" dirty="0">
                <a:solidFill>
                  <a:srgbClr val="0033B3"/>
                </a:solidFill>
                <a:latin typeface="Arial Unicode MS"/>
              </a:rPr>
            </a:br>
            <a:r>
              <a:rPr lang="en-US" altLang="en-US" sz="1152" dirty="0">
                <a:solidFill>
                  <a:srgbClr val="0033B3"/>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:id</a:t>
            </a:r>
            <a:r>
              <a:rPr lang="en-US" altLang="en-US" sz="1152" dirty="0">
                <a:solidFill>
                  <a:srgbClr val="067D17"/>
                </a:solidFill>
                <a:latin typeface="Arial Unicode MS"/>
              </a:rPr>
              <a:t>="@+id/</a:t>
            </a:r>
            <a:r>
              <a:rPr lang="en-US" altLang="en-US" sz="1152" dirty="0" err="1">
                <a:solidFill>
                  <a:srgbClr val="067D17"/>
                </a:solidFill>
                <a:latin typeface="Arial Unicode MS"/>
              </a:rPr>
              <a:t>textView_phone_no</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:layout_width</a:t>
            </a:r>
            <a:r>
              <a:rPr lang="en-US" altLang="en-US" sz="1152" dirty="0">
                <a:solidFill>
                  <a:srgbClr val="067D17"/>
                </a:solidFill>
                <a:latin typeface="Arial Unicode MS"/>
              </a:rPr>
              <a:t>="</a:t>
            </a:r>
            <a:r>
              <a:rPr lang="en-US" altLang="en-US" sz="1152" dirty="0" err="1">
                <a:solidFill>
                  <a:srgbClr val="067D17"/>
                </a:solidFill>
                <a:latin typeface="Arial Unicode MS"/>
              </a:rPr>
              <a:t>match_parent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:layout_height</a:t>
            </a:r>
            <a:r>
              <a:rPr lang="en-US" altLang="en-US" sz="1152" dirty="0">
                <a:solidFill>
                  <a:srgbClr val="067D17"/>
                </a:solidFill>
                <a:latin typeface="Arial Unicode MS"/>
              </a:rPr>
              <a:t>="</a:t>
            </a:r>
            <a:r>
              <a:rPr lang="en-US" altLang="en-US" sz="1152" dirty="0" err="1">
                <a:solidFill>
                  <a:srgbClr val="067D17"/>
                </a:solidFill>
                <a:latin typeface="Arial Unicode MS"/>
              </a:rPr>
              <a:t>wrap_content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a:t>
            </a:r>
            <a:r>
              <a:rPr lang="en-US" altLang="en-US" sz="1152" dirty="0">
                <a:solidFill>
                  <a:srgbClr val="067D17"/>
                </a:solidFill>
                <a:latin typeface="Arial Unicode MS"/>
              </a:rPr>
              <a:t>="+919289635723" </a:t>
            </a:r>
            <a:r>
              <a:rPr lang="en-US" altLang="en-US" sz="1152" dirty="0">
                <a:solidFill>
                  <a:srgbClr val="080808"/>
                </a:solidFill>
                <a:latin typeface="Arial Unicode MS"/>
              </a:rPr>
              <a:t>/&gt;</a:t>
            </a:r>
            <a:br>
              <a:rPr lang="en-US" altLang="en-US" sz="1152" dirty="0">
                <a:solidFill>
                  <a:srgbClr val="080808"/>
                </a:solidFill>
                <a:latin typeface="Arial Unicode MS"/>
              </a:rPr>
            </a:br>
            <a:r>
              <a:rPr lang="en-US" altLang="en-US" sz="1152" dirty="0">
                <a:solidFill>
                  <a:srgbClr val="080808"/>
                </a:solidFill>
                <a:latin typeface="Arial Unicode MS"/>
              </a:rPr>
              <a:t>&lt;</a:t>
            </a:r>
            <a:r>
              <a:rPr lang="en-US" altLang="en-US" sz="1152" dirty="0" err="1">
                <a:solidFill>
                  <a:srgbClr val="0033B3"/>
                </a:solidFill>
                <a:latin typeface="Arial Unicode MS"/>
              </a:rPr>
              <a:t>TextView</a:t>
            </a:r>
            <a:br>
              <a:rPr lang="en-US" altLang="en-US" sz="1152" dirty="0">
                <a:solidFill>
                  <a:srgbClr val="0033B3"/>
                </a:solidFill>
                <a:latin typeface="Arial Unicode MS"/>
              </a:rPr>
            </a:br>
            <a:r>
              <a:rPr lang="en-US" altLang="en-US" sz="1152" dirty="0">
                <a:solidFill>
                  <a:srgbClr val="0033B3"/>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:id</a:t>
            </a:r>
            <a:r>
              <a:rPr lang="en-US" altLang="en-US" sz="1152" dirty="0">
                <a:solidFill>
                  <a:srgbClr val="067D17"/>
                </a:solidFill>
                <a:latin typeface="Arial Unicode MS"/>
              </a:rPr>
              <a:t>="@+id/</a:t>
            </a:r>
            <a:r>
              <a:rPr lang="en-US" altLang="en-US" sz="1152" dirty="0" err="1">
                <a:solidFill>
                  <a:srgbClr val="067D17"/>
                </a:solidFill>
                <a:latin typeface="Arial Unicode MS"/>
              </a:rPr>
              <a:t>textView_email</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:layout_width</a:t>
            </a:r>
            <a:r>
              <a:rPr lang="en-US" altLang="en-US" sz="1152" dirty="0">
                <a:solidFill>
                  <a:srgbClr val="067D17"/>
                </a:solidFill>
                <a:latin typeface="Arial Unicode MS"/>
              </a:rPr>
              <a:t>="</a:t>
            </a:r>
            <a:r>
              <a:rPr lang="en-US" altLang="en-US" sz="1152" dirty="0" err="1">
                <a:solidFill>
                  <a:srgbClr val="067D17"/>
                </a:solidFill>
                <a:latin typeface="Arial Unicode MS"/>
              </a:rPr>
              <a:t>match_parent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:layout_height</a:t>
            </a:r>
            <a:r>
              <a:rPr lang="en-US" altLang="en-US" sz="1152" dirty="0">
                <a:solidFill>
                  <a:srgbClr val="067D17"/>
                </a:solidFill>
                <a:latin typeface="Arial Unicode MS"/>
              </a:rPr>
              <a:t>="</a:t>
            </a:r>
            <a:r>
              <a:rPr lang="en-US" altLang="en-US" sz="1152" dirty="0" err="1">
                <a:solidFill>
                  <a:srgbClr val="067D17"/>
                </a:solidFill>
                <a:latin typeface="Arial Unicode MS"/>
              </a:rPr>
              <a:t>wrap_content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a:t>
            </a:r>
            <a:r>
              <a:rPr lang="en-US" altLang="en-US" sz="1152" dirty="0">
                <a:solidFill>
                  <a:srgbClr val="067D17"/>
                </a:solidFill>
                <a:latin typeface="Arial Unicode MS"/>
              </a:rPr>
              <a:t>="guerra_rodgers@gnu.ac.in" </a:t>
            </a:r>
            <a:r>
              <a:rPr lang="en-US" altLang="en-US" sz="1152" dirty="0">
                <a:solidFill>
                  <a:srgbClr val="080808"/>
                </a:solidFill>
                <a:latin typeface="Arial Unicode MS"/>
              </a:rPr>
              <a:t>/&gt;</a:t>
            </a:r>
            <a:br>
              <a:rPr lang="en-US" altLang="en-US" sz="1152" dirty="0">
                <a:solidFill>
                  <a:srgbClr val="080808"/>
                </a:solidFill>
                <a:latin typeface="Arial Unicode MS"/>
              </a:rPr>
            </a:br>
            <a:r>
              <a:rPr lang="en-US" altLang="en-US" sz="1152" dirty="0">
                <a:solidFill>
                  <a:srgbClr val="080808"/>
                </a:solidFill>
                <a:latin typeface="Arial Unicode MS"/>
              </a:rPr>
              <a:t>&lt;</a:t>
            </a:r>
            <a:r>
              <a:rPr lang="en-US" altLang="en-US" sz="1152" dirty="0" err="1">
                <a:solidFill>
                  <a:srgbClr val="0033B3"/>
                </a:solidFill>
                <a:latin typeface="Arial Unicode MS"/>
              </a:rPr>
              <a:t>TextView</a:t>
            </a:r>
            <a:br>
              <a:rPr lang="en-US" altLang="en-US" sz="1152" dirty="0">
                <a:solidFill>
                  <a:srgbClr val="0033B3"/>
                </a:solidFill>
                <a:latin typeface="Arial Unicode MS"/>
              </a:rPr>
            </a:br>
            <a:r>
              <a:rPr lang="en-US" altLang="en-US" sz="1152" dirty="0">
                <a:solidFill>
                  <a:srgbClr val="0033B3"/>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:id</a:t>
            </a:r>
            <a:r>
              <a:rPr lang="en-US" altLang="en-US" sz="1152" dirty="0">
                <a:solidFill>
                  <a:srgbClr val="067D17"/>
                </a:solidFill>
                <a:latin typeface="Arial Unicode MS"/>
              </a:rPr>
              <a:t>="@+id/</a:t>
            </a:r>
            <a:r>
              <a:rPr lang="en-US" altLang="en-US" sz="1152" dirty="0" err="1">
                <a:solidFill>
                  <a:srgbClr val="067D17"/>
                </a:solidFill>
                <a:latin typeface="Arial Unicode MS"/>
              </a:rPr>
              <a:t>textView_address</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:layout_width</a:t>
            </a:r>
            <a:r>
              <a:rPr lang="en-US" altLang="en-US" sz="1152" dirty="0">
                <a:solidFill>
                  <a:srgbClr val="067D17"/>
                </a:solidFill>
                <a:latin typeface="Arial Unicode MS"/>
              </a:rPr>
              <a:t>="</a:t>
            </a:r>
            <a:r>
              <a:rPr lang="en-US" altLang="en-US" sz="1152" dirty="0" err="1">
                <a:solidFill>
                  <a:srgbClr val="067D17"/>
                </a:solidFill>
                <a:latin typeface="Arial Unicode MS"/>
              </a:rPr>
              <a:t>match_parent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:layout_height</a:t>
            </a:r>
            <a:r>
              <a:rPr lang="en-US" altLang="en-US" sz="1152" dirty="0">
                <a:solidFill>
                  <a:srgbClr val="067D17"/>
                </a:solidFill>
                <a:latin typeface="Arial Unicode MS"/>
              </a:rPr>
              <a:t>="</a:t>
            </a:r>
            <a:r>
              <a:rPr lang="en-US" altLang="en-US" sz="1152" dirty="0" err="1">
                <a:solidFill>
                  <a:srgbClr val="067D17"/>
                </a:solidFill>
                <a:latin typeface="Arial Unicode MS"/>
              </a:rPr>
              <a:t>wrap_content</a:t>
            </a:r>
            <a:r>
              <a:rPr lang="en-US" altLang="en-US" sz="1152" dirty="0">
                <a:solidFill>
                  <a:srgbClr val="067D17"/>
                </a:solidFill>
                <a:latin typeface="Arial Unicode MS"/>
              </a:rPr>
              <a:t>"</a:t>
            </a:r>
            <a:br>
              <a:rPr lang="en-US" altLang="en-US" sz="1152" dirty="0">
                <a:solidFill>
                  <a:srgbClr val="067D17"/>
                </a:solidFill>
                <a:latin typeface="Arial Unicode MS"/>
              </a:rPr>
            </a:br>
            <a:r>
              <a:rPr lang="en-US" altLang="en-US" sz="1152" dirty="0">
                <a:solidFill>
                  <a:srgbClr val="067D17"/>
                </a:solidFill>
                <a:latin typeface="Arial Unicode MS"/>
              </a:rPr>
              <a:t>    </a:t>
            </a:r>
            <a:r>
              <a:rPr lang="en-US" altLang="en-US" sz="1152" dirty="0" err="1">
                <a:solidFill>
                  <a:srgbClr val="871094"/>
                </a:solidFill>
                <a:latin typeface="Arial Unicode MS"/>
              </a:rPr>
              <a:t>android</a:t>
            </a:r>
            <a:r>
              <a:rPr lang="en-US" altLang="en-US" sz="1152" dirty="0" err="1">
                <a:solidFill>
                  <a:srgbClr val="174AD4"/>
                </a:solidFill>
                <a:latin typeface="Arial Unicode MS"/>
              </a:rPr>
              <a:t>:text</a:t>
            </a:r>
            <a:r>
              <a:rPr lang="en-US" altLang="en-US" sz="1152" dirty="0">
                <a:solidFill>
                  <a:srgbClr val="067D17"/>
                </a:solidFill>
                <a:latin typeface="Arial Unicode MS"/>
              </a:rPr>
              <a:t>="88 College Place, </a:t>
            </a:r>
            <a:r>
              <a:rPr lang="en-US" altLang="en-US" sz="1152" dirty="0" err="1">
                <a:solidFill>
                  <a:srgbClr val="067D17"/>
                </a:solidFill>
                <a:latin typeface="Arial Unicode MS"/>
              </a:rPr>
              <a:t>Umapine</a:t>
            </a:r>
            <a:r>
              <a:rPr lang="en-US" altLang="en-US" sz="1152" dirty="0">
                <a:solidFill>
                  <a:srgbClr val="067D17"/>
                </a:solidFill>
                <a:latin typeface="Arial Unicode MS"/>
              </a:rPr>
              <a:t>, Oregon" </a:t>
            </a:r>
            <a:r>
              <a:rPr lang="en-US" altLang="en-US" sz="1152" dirty="0">
                <a:solidFill>
                  <a:srgbClr val="080808"/>
                </a:solidFill>
                <a:latin typeface="Arial Unicode MS"/>
              </a:rPr>
              <a:t>/&gt;</a:t>
            </a:r>
            <a:br>
              <a:rPr lang="en-US" altLang="en-US" sz="1152" dirty="0">
                <a:solidFill>
                  <a:srgbClr val="080808"/>
                </a:solidFill>
                <a:latin typeface="Arial Unicode MS"/>
              </a:rPr>
            </a:br>
            <a:endParaRPr lang="en-US" altLang="en-US" sz="1152" dirty="0">
              <a:solidFill>
                <a:schemeClr val="tx1"/>
              </a:solidFill>
              <a:latin typeface="Arial" panose="020B0604020202020204" pitchFamily="34" charset="0"/>
            </a:endParaRPr>
          </a:p>
        </p:txBody>
      </p:sp>
    </p:spTree>
    <p:extLst>
      <p:ext uri="{BB962C8B-B14F-4D97-AF65-F5344CB8AC3E}">
        <p14:creationId xmlns:p14="http://schemas.microsoft.com/office/powerpoint/2010/main" val="871275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246C-EFD2-40DB-8086-87DF813B5982}"/>
              </a:ext>
            </a:extLst>
          </p:cNvPr>
          <p:cNvSpPr>
            <a:spLocks noGrp="1"/>
          </p:cNvSpPr>
          <p:nvPr>
            <p:ph type="title"/>
          </p:nvPr>
        </p:nvSpPr>
        <p:spPr>
          <a:xfrm>
            <a:off x="1574483" y="2602"/>
            <a:ext cx="5995034" cy="580072"/>
          </a:xfrm>
        </p:spPr>
        <p:txBody>
          <a:bodyPr/>
          <a:lstStyle/>
          <a:p>
            <a:r>
              <a:rPr lang="en-US" dirty="0" err="1">
                <a:solidFill>
                  <a:schemeClr val="tx1"/>
                </a:solidFill>
              </a:rPr>
              <a:t>RecyclerView</a:t>
            </a:r>
            <a:r>
              <a:rPr lang="en-US" dirty="0">
                <a:solidFill>
                  <a:schemeClr val="tx1"/>
                </a:solidFill>
              </a:rPr>
              <a:t> Layout Manager</a:t>
            </a:r>
            <a:endParaRPr lang="en-IN" dirty="0">
              <a:solidFill>
                <a:schemeClr val="tx1"/>
              </a:solidFill>
            </a:endParaRPr>
          </a:p>
        </p:txBody>
      </p:sp>
      <p:sp>
        <p:nvSpPr>
          <p:cNvPr id="3" name="Text Placeholder 2">
            <a:extLst>
              <a:ext uri="{FF2B5EF4-FFF2-40B4-BE49-F238E27FC236}">
                <a16:creationId xmlns:a16="http://schemas.microsoft.com/office/drawing/2014/main" id="{234CCF2F-9048-4066-8BB6-9E3BE37E8896}"/>
              </a:ext>
            </a:extLst>
          </p:cNvPr>
          <p:cNvSpPr>
            <a:spLocks noGrp="1"/>
          </p:cNvSpPr>
          <p:nvPr>
            <p:ph type="body" idx="1"/>
          </p:nvPr>
        </p:nvSpPr>
        <p:spPr>
          <a:xfrm>
            <a:off x="491847" y="582673"/>
            <a:ext cx="8524137" cy="5017143"/>
          </a:xfrm>
        </p:spPr>
        <p:txBody>
          <a:bodyPr/>
          <a:lstStyle/>
          <a:p>
            <a:r>
              <a:rPr lang="en-IN" dirty="0">
                <a:solidFill>
                  <a:schemeClr val="tx1"/>
                </a:solidFill>
              </a:rPr>
              <a:t>We can manage/create </a:t>
            </a:r>
            <a:r>
              <a:rPr lang="en-IN" dirty="0" err="1">
                <a:solidFill>
                  <a:schemeClr val="tx1"/>
                </a:solidFill>
              </a:rPr>
              <a:t>RecyclerView</a:t>
            </a:r>
            <a:r>
              <a:rPr lang="en-IN" dirty="0">
                <a:solidFill>
                  <a:schemeClr val="tx1"/>
                </a:solidFill>
              </a:rPr>
              <a:t> behaviours using </a:t>
            </a:r>
            <a:r>
              <a:rPr lang="en-IN" dirty="0" err="1">
                <a:solidFill>
                  <a:schemeClr val="tx1"/>
                </a:solidFill>
              </a:rPr>
              <a:t>LayoutMangers</a:t>
            </a:r>
            <a:r>
              <a:rPr lang="en-IN" dirty="0">
                <a:solidFill>
                  <a:schemeClr val="tx1"/>
                </a:solidFill>
              </a:rPr>
              <a:t>. </a:t>
            </a:r>
            <a:r>
              <a:rPr lang="en-IN" dirty="0" err="1">
                <a:solidFill>
                  <a:schemeClr val="tx1"/>
                </a:solidFill>
              </a:rPr>
              <a:t>RecyclerView</a:t>
            </a:r>
            <a:r>
              <a:rPr lang="en-IN" dirty="0">
                <a:solidFill>
                  <a:schemeClr val="tx1"/>
                </a:solidFill>
              </a:rPr>
              <a:t> uses pre built </a:t>
            </a:r>
            <a:r>
              <a:rPr lang="en-IN" dirty="0" err="1">
                <a:solidFill>
                  <a:schemeClr val="tx1"/>
                </a:solidFill>
              </a:rPr>
              <a:t>LayoutMangers</a:t>
            </a:r>
            <a:r>
              <a:rPr lang="en-IN" dirty="0">
                <a:solidFill>
                  <a:schemeClr val="tx1"/>
                </a:solidFill>
              </a:rPr>
              <a:t> and Implements different behaviours such as :</a:t>
            </a:r>
          </a:p>
          <a:p>
            <a:endParaRPr lang="en-IN" dirty="0">
              <a:solidFill>
                <a:schemeClr val="tx1"/>
              </a:solidFill>
            </a:endParaRPr>
          </a:p>
          <a:p>
            <a:pPr marL="540067" indent="-411480">
              <a:buFont typeface="+mj-lt"/>
              <a:buAutoNum type="arabicPeriod"/>
            </a:pPr>
            <a:r>
              <a:rPr lang="en-IN" dirty="0">
                <a:solidFill>
                  <a:schemeClr val="tx1"/>
                </a:solidFill>
              </a:rPr>
              <a:t>Vertical/Horizontal List(Using </a:t>
            </a:r>
            <a:r>
              <a:rPr lang="en-IN" dirty="0" err="1">
                <a:solidFill>
                  <a:schemeClr val="tx1"/>
                </a:solidFill>
              </a:rPr>
              <a:t>LinearLayoutManger</a:t>
            </a:r>
            <a:r>
              <a:rPr lang="en-IN" dirty="0">
                <a:solidFill>
                  <a:schemeClr val="tx1"/>
                </a:solidFill>
              </a:rPr>
              <a:t>)</a:t>
            </a:r>
          </a:p>
          <a:p>
            <a:pPr marL="540067" indent="-411480">
              <a:buFont typeface="+mj-lt"/>
              <a:buAutoNum type="arabicPeriod"/>
            </a:pPr>
            <a:r>
              <a:rPr lang="en-IN" dirty="0">
                <a:solidFill>
                  <a:schemeClr val="tx1"/>
                </a:solidFill>
              </a:rPr>
              <a:t>Uniform Grid List (Using </a:t>
            </a:r>
            <a:r>
              <a:rPr lang="en-IN" dirty="0" err="1">
                <a:solidFill>
                  <a:schemeClr val="tx1"/>
                </a:solidFill>
              </a:rPr>
              <a:t>GridLayoutManager</a:t>
            </a:r>
            <a:r>
              <a:rPr lang="en-IN" dirty="0">
                <a:solidFill>
                  <a:schemeClr val="tx1"/>
                </a:solidFill>
              </a:rPr>
              <a:t>)</a:t>
            </a:r>
          </a:p>
          <a:p>
            <a:pPr marL="540067" indent="-411480">
              <a:buFont typeface="+mj-lt"/>
              <a:buAutoNum type="arabicPeriod"/>
            </a:pPr>
            <a:r>
              <a:rPr lang="en-IN" dirty="0">
                <a:solidFill>
                  <a:schemeClr val="tx1"/>
                </a:solidFill>
              </a:rPr>
              <a:t>Staggered Grid List (Using </a:t>
            </a:r>
            <a:r>
              <a:rPr lang="en-IN" dirty="0" err="1">
                <a:solidFill>
                  <a:schemeClr val="tx1"/>
                </a:solidFill>
              </a:rPr>
              <a:t>StaggeredGridLayoutManager</a:t>
            </a:r>
            <a:r>
              <a:rPr lang="en-IN" dirty="0">
                <a:solidFill>
                  <a:schemeClr val="tx1"/>
                </a:solidFill>
              </a:rPr>
              <a:t>)</a:t>
            </a:r>
          </a:p>
          <a:p>
            <a:pPr marL="128587" indent="0"/>
            <a:endParaRPr lang="en-IN" dirty="0">
              <a:solidFill>
                <a:schemeClr val="tx1"/>
              </a:solidFill>
            </a:endParaRPr>
          </a:p>
          <a:p>
            <a:pPr marL="128587" indent="0"/>
            <a:r>
              <a:rPr lang="en-US" dirty="0" err="1">
                <a:solidFill>
                  <a:schemeClr val="tx1"/>
                </a:solidFill>
              </a:rPr>
              <a:t>LayoutManger</a:t>
            </a:r>
            <a:r>
              <a:rPr lang="en-US" dirty="0">
                <a:solidFill>
                  <a:schemeClr val="tx1"/>
                </a:solidFill>
              </a:rPr>
              <a:t> Helps us in :</a:t>
            </a:r>
          </a:p>
          <a:p>
            <a:pPr marL="128587" indent="0"/>
            <a:endParaRPr lang="en-US" dirty="0">
              <a:solidFill>
                <a:schemeClr val="tx1"/>
              </a:solidFill>
            </a:endParaRPr>
          </a:p>
          <a:p>
            <a:pPr marL="437197" indent="-308610">
              <a:buFont typeface="Arial" panose="020B0604020202020204" pitchFamily="34" charset="0"/>
              <a:buChar char="•"/>
            </a:pPr>
            <a:r>
              <a:rPr lang="en-US" dirty="0">
                <a:solidFill>
                  <a:schemeClr val="tx1"/>
                </a:solidFill>
              </a:rPr>
              <a:t>Orientation of the List (Vertical </a:t>
            </a:r>
            <a:r>
              <a:rPr lang="en-US" dirty="0" err="1">
                <a:solidFill>
                  <a:schemeClr val="tx1"/>
                </a:solidFill>
              </a:rPr>
              <a:t>orHorizontal</a:t>
            </a:r>
            <a:r>
              <a:rPr lang="en-US" dirty="0">
                <a:solidFill>
                  <a:schemeClr val="tx1"/>
                </a:solidFill>
              </a:rPr>
              <a:t>).</a:t>
            </a:r>
          </a:p>
          <a:p>
            <a:pPr marL="437197" indent="-308610">
              <a:buFont typeface="Arial" panose="020B0604020202020204" pitchFamily="34" charset="0"/>
              <a:buChar char="•"/>
            </a:pPr>
            <a:r>
              <a:rPr lang="en-US" dirty="0">
                <a:solidFill>
                  <a:schemeClr val="tx1"/>
                </a:solidFill>
              </a:rPr>
              <a:t>Manages positions of the items.</a:t>
            </a:r>
          </a:p>
          <a:p>
            <a:pPr marL="437197" indent="-308610">
              <a:buFont typeface="Arial" panose="020B0604020202020204" pitchFamily="34" charset="0"/>
              <a:buChar char="•"/>
            </a:pPr>
            <a:r>
              <a:rPr lang="en-US" dirty="0">
                <a:solidFill>
                  <a:schemeClr val="tx1"/>
                </a:solidFill>
              </a:rPr>
              <a:t>Defines type of list </a:t>
            </a:r>
            <a:r>
              <a:rPr lang="en-US" dirty="0" err="1">
                <a:solidFill>
                  <a:schemeClr val="tx1"/>
                </a:solidFill>
              </a:rPr>
              <a:t>i.e</a:t>
            </a:r>
            <a:r>
              <a:rPr lang="en-US" dirty="0">
                <a:solidFill>
                  <a:schemeClr val="tx1"/>
                </a:solidFill>
              </a:rPr>
              <a:t> List, Gird or staggered.</a:t>
            </a:r>
          </a:p>
          <a:p>
            <a:pPr marL="437197" indent="-308610">
              <a:buFont typeface="Arial" panose="020B0604020202020204" pitchFamily="34" charset="0"/>
              <a:buChar char="•"/>
            </a:pPr>
            <a:r>
              <a:rPr lang="en-US" dirty="0">
                <a:solidFill>
                  <a:schemeClr val="tx1"/>
                </a:solidFill>
              </a:rPr>
              <a:t>Calculates position and size of items of individual items in the </a:t>
            </a:r>
            <a:r>
              <a:rPr lang="en-US" dirty="0" err="1">
                <a:solidFill>
                  <a:schemeClr val="tx1"/>
                </a:solidFill>
              </a:rPr>
              <a:t>RecyclerView</a:t>
            </a:r>
            <a:r>
              <a:rPr lang="en-US" dirty="0">
                <a:solidFill>
                  <a:schemeClr val="tx1"/>
                </a:solidFill>
              </a:rPr>
              <a:t>.</a:t>
            </a:r>
            <a:endParaRPr lang="en-IN" dirty="0">
              <a:solidFill>
                <a:schemeClr val="tx1"/>
              </a:solidFill>
            </a:endParaRPr>
          </a:p>
        </p:txBody>
      </p:sp>
      <p:sp>
        <p:nvSpPr>
          <p:cNvPr id="4" name="Slide Number Placeholder 3">
            <a:extLst>
              <a:ext uri="{FF2B5EF4-FFF2-40B4-BE49-F238E27FC236}">
                <a16:creationId xmlns:a16="http://schemas.microsoft.com/office/drawing/2014/main" id="{DDC2D4CC-D5D4-406D-A981-E19FEF3978B3}"/>
              </a:ext>
            </a:extLst>
          </p:cNvPr>
          <p:cNvSpPr>
            <a:spLocks noGrp="1"/>
          </p:cNvSpPr>
          <p:nvPr>
            <p:ph type="sldNum" idx="12"/>
          </p:nvPr>
        </p:nvSpPr>
        <p:spPr>
          <a:xfrm>
            <a:off x="6549033" y="4789571"/>
            <a:ext cx="2103120" cy="155835"/>
          </a:xfrm>
        </p:spPr>
        <p:txBody>
          <a:bodyPr/>
          <a:lstStyle/>
          <a:p>
            <a:fld id="{00000000-1234-1234-1234-123412341234}" type="slidenum">
              <a:rPr lang="en-US" smtClean="0">
                <a:solidFill>
                  <a:schemeClr val="tx1"/>
                </a:solidFill>
              </a:rPr>
              <a:pPr/>
              <a:t>121</a:t>
            </a:fld>
            <a:endParaRPr lang="en-US">
              <a:solidFill>
                <a:schemeClr val="tx1"/>
              </a:solidFill>
            </a:endParaRPr>
          </a:p>
        </p:txBody>
      </p:sp>
    </p:spTree>
    <p:extLst>
      <p:ext uri="{BB962C8B-B14F-4D97-AF65-F5344CB8AC3E}">
        <p14:creationId xmlns:p14="http://schemas.microsoft.com/office/powerpoint/2010/main" val="4845370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246C-EFD2-40DB-8086-87DF813B5982}"/>
              </a:ext>
            </a:extLst>
          </p:cNvPr>
          <p:cNvSpPr>
            <a:spLocks noGrp="1"/>
          </p:cNvSpPr>
          <p:nvPr>
            <p:ph type="title"/>
          </p:nvPr>
        </p:nvSpPr>
        <p:spPr>
          <a:xfrm>
            <a:off x="43802" y="2601"/>
            <a:ext cx="4821709" cy="580072"/>
          </a:xfrm>
        </p:spPr>
        <p:txBody>
          <a:bodyPr/>
          <a:lstStyle/>
          <a:p>
            <a:r>
              <a:rPr lang="en-US" dirty="0" err="1">
                <a:solidFill>
                  <a:schemeClr val="tx1"/>
                </a:solidFill>
              </a:rPr>
              <a:t>RecyclerView</a:t>
            </a:r>
            <a:r>
              <a:rPr lang="en-US" dirty="0">
                <a:solidFill>
                  <a:schemeClr val="tx1"/>
                </a:solidFill>
              </a:rPr>
              <a:t> Layout Manager</a:t>
            </a:r>
            <a:endParaRPr lang="en-IN" dirty="0">
              <a:solidFill>
                <a:schemeClr val="tx1"/>
              </a:solidFill>
            </a:endParaRPr>
          </a:p>
        </p:txBody>
      </p:sp>
      <p:sp>
        <p:nvSpPr>
          <p:cNvPr id="3" name="Text Placeholder 2">
            <a:extLst>
              <a:ext uri="{FF2B5EF4-FFF2-40B4-BE49-F238E27FC236}">
                <a16:creationId xmlns:a16="http://schemas.microsoft.com/office/drawing/2014/main" id="{234CCF2F-9048-4066-8BB6-9E3BE37E8896}"/>
              </a:ext>
            </a:extLst>
          </p:cNvPr>
          <p:cNvSpPr>
            <a:spLocks noGrp="1"/>
          </p:cNvSpPr>
          <p:nvPr>
            <p:ph type="body" idx="1"/>
          </p:nvPr>
        </p:nvSpPr>
        <p:spPr>
          <a:xfrm>
            <a:off x="1645151" y="588227"/>
            <a:ext cx="3641242" cy="358368"/>
          </a:xfrm>
        </p:spPr>
        <p:txBody>
          <a:bodyPr/>
          <a:lstStyle/>
          <a:p>
            <a:r>
              <a:rPr lang="en-IN" dirty="0">
                <a:solidFill>
                  <a:schemeClr val="tx1"/>
                </a:solidFill>
              </a:rPr>
              <a:t>Horizontal </a:t>
            </a:r>
            <a:r>
              <a:rPr lang="en-IN" dirty="0" err="1">
                <a:solidFill>
                  <a:schemeClr val="tx1"/>
                </a:solidFill>
              </a:rPr>
              <a:t>LinearLayoutManager</a:t>
            </a:r>
            <a:endParaRPr lang="en-IN" dirty="0">
              <a:solidFill>
                <a:schemeClr val="tx1"/>
              </a:solidFill>
            </a:endParaRPr>
          </a:p>
        </p:txBody>
      </p:sp>
      <p:sp>
        <p:nvSpPr>
          <p:cNvPr id="4" name="Slide Number Placeholder 3">
            <a:extLst>
              <a:ext uri="{FF2B5EF4-FFF2-40B4-BE49-F238E27FC236}">
                <a16:creationId xmlns:a16="http://schemas.microsoft.com/office/drawing/2014/main" id="{DDC2D4CC-D5D4-406D-A981-E19FEF3978B3}"/>
              </a:ext>
            </a:extLst>
          </p:cNvPr>
          <p:cNvSpPr>
            <a:spLocks noGrp="1"/>
          </p:cNvSpPr>
          <p:nvPr>
            <p:ph type="sldNum" idx="12"/>
          </p:nvPr>
        </p:nvSpPr>
        <p:spPr>
          <a:xfrm>
            <a:off x="6549033" y="4789571"/>
            <a:ext cx="2103120" cy="155835"/>
          </a:xfrm>
        </p:spPr>
        <p:txBody>
          <a:bodyPr/>
          <a:lstStyle/>
          <a:p>
            <a:fld id="{00000000-1234-1234-1234-123412341234}" type="slidenum">
              <a:rPr lang="en-US" smtClean="0">
                <a:solidFill>
                  <a:schemeClr val="tx1"/>
                </a:solidFill>
              </a:rPr>
              <a:pPr/>
              <a:t>122</a:t>
            </a:fld>
            <a:endParaRPr lang="en-US">
              <a:solidFill>
                <a:schemeClr val="tx1"/>
              </a:solidFill>
            </a:endParaRPr>
          </a:p>
        </p:txBody>
      </p:sp>
      <p:pic>
        <p:nvPicPr>
          <p:cNvPr id="3074" name="Picture 2">
            <a:extLst>
              <a:ext uri="{FF2B5EF4-FFF2-40B4-BE49-F238E27FC236}">
                <a16:creationId xmlns:a16="http://schemas.microsoft.com/office/drawing/2014/main" id="{12EFD3F9-3746-43F9-BFE4-38983C8F1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77" y="982980"/>
            <a:ext cx="2496312" cy="4160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F3301647-B96B-41A9-85C5-645A0688DD1D}"/>
              </a:ext>
            </a:extLst>
          </p:cNvPr>
          <p:cNvSpPr txBox="1">
            <a:spLocks/>
          </p:cNvSpPr>
          <p:nvPr/>
        </p:nvSpPr>
        <p:spPr>
          <a:xfrm>
            <a:off x="4931612" y="671356"/>
            <a:ext cx="3641242" cy="3116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714375" marR="0" lvl="0" indent="-357188" algn="l" rtl="0">
              <a:lnSpc>
                <a:spcPct val="100000"/>
              </a:lnSpc>
              <a:spcBef>
                <a:spcPts val="0"/>
              </a:spcBef>
              <a:spcAft>
                <a:spcPts val="0"/>
              </a:spcAft>
              <a:buClr>
                <a:srgbClr val="000000"/>
              </a:buClr>
              <a:buSzPts val="1400"/>
              <a:buFont typeface="Arial"/>
              <a:buNone/>
              <a:defRPr sz="5625" b="0" i="0" u="none" strike="noStrike" cap="none">
                <a:solidFill>
                  <a:schemeClr val="lt1"/>
                </a:solidFill>
                <a:latin typeface="Calibri"/>
                <a:ea typeface="Calibri"/>
                <a:cs typeface="Calibri"/>
                <a:sym typeface="Calibri"/>
              </a:defRPr>
            </a:lvl1pPr>
            <a:lvl2pPr marL="1428750" marR="0" lvl="1"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2143125" marR="0" lvl="2"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2857500" marR="0" lvl="3"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3571875" marR="0" lvl="4"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4286250" marR="0" lvl="5"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5000625" marR="0" lvl="6"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5715000" marR="0" lvl="7"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6429375" marR="0" lvl="8"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defTabSz="329184"/>
            <a:r>
              <a:rPr lang="en-IN" sz="2025" dirty="0">
                <a:solidFill>
                  <a:schemeClr val="tx1"/>
                </a:solidFill>
              </a:rPr>
              <a:t>Vertical </a:t>
            </a:r>
            <a:r>
              <a:rPr lang="en-IN" sz="2025" dirty="0" err="1">
                <a:solidFill>
                  <a:schemeClr val="tx1"/>
                </a:solidFill>
              </a:rPr>
              <a:t>LinearLayoutManager</a:t>
            </a:r>
            <a:endParaRPr lang="en-IN" sz="2025" dirty="0">
              <a:solidFill>
                <a:schemeClr val="tx1"/>
              </a:solidFill>
            </a:endParaRPr>
          </a:p>
        </p:txBody>
      </p:sp>
      <p:pic>
        <p:nvPicPr>
          <p:cNvPr id="3076" name="Picture 4">
            <a:extLst>
              <a:ext uri="{FF2B5EF4-FFF2-40B4-BE49-F238E27FC236}">
                <a16:creationId xmlns:a16="http://schemas.microsoft.com/office/drawing/2014/main" id="{A28E8FF5-95C0-4F7F-A705-38E2EE13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661" y="893115"/>
            <a:ext cx="2496312" cy="4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0335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246C-EFD2-40DB-8086-87DF813B5982}"/>
              </a:ext>
            </a:extLst>
          </p:cNvPr>
          <p:cNvSpPr>
            <a:spLocks noGrp="1"/>
          </p:cNvSpPr>
          <p:nvPr>
            <p:ph type="title"/>
          </p:nvPr>
        </p:nvSpPr>
        <p:spPr>
          <a:xfrm>
            <a:off x="197239" y="2601"/>
            <a:ext cx="6056805" cy="492443"/>
          </a:xfrm>
        </p:spPr>
        <p:txBody>
          <a:bodyPr/>
          <a:lstStyle/>
          <a:p>
            <a:r>
              <a:rPr lang="en-US" sz="3200" dirty="0" err="1">
                <a:solidFill>
                  <a:schemeClr val="tx1"/>
                </a:solidFill>
              </a:rPr>
              <a:t>RecyclerView</a:t>
            </a:r>
            <a:r>
              <a:rPr lang="en-US" sz="3200" dirty="0">
                <a:solidFill>
                  <a:schemeClr val="tx1"/>
                </a:solidFill>
              </a:rPr>
              <a:t> Layout Manager</a:t>
            </a:r>
            <a:endParaRPr lang="en-IN" sz="3200" dirty="0">
              <a:solidFill>
                <a:schemeClr val="tx1"/>
              </a:solidFill>
            </a:endParaRPr>
          </a:p>
        </p:txBody>
      </p:sp>
      <p:sp>
        <p:nvSpPr>
          <p:cNvPr id="3" name="Text Placeholder 2">
            <a:extLst>
              <a:ext uri="{FF2B5EF4-FFF2-40B4-BE49-F238E27FC236}">
                <a16:creationId xmlns:a16="http://schemas.microsoft.com/office/drawing/2014/main" id="{234CCF2F-9048-4066-8BB6-9E3BE37E8896}"/>
              </a:ext>
            </a:extLst>
          </p:cNvPr>
          <p:cNvSpPr>
            <a:spLocks noGrp="1"/>
          </p:cNvSpPr>
          <p:nvPr>
            <p:ph type="body" idx="1"/>
          </p:nvPr>
        </p:nvSpPr>
        <p:spPr>
          <a:xfrm>
            <a:off x="491847" y="582673"/>
            <a:ext cx="3641242" cy="358368"/>
          </a:xfrm>
        </p:spPr>
        <p:txBody>
          <a:bodyPr/>
          <a:lstStyle/>
          <a:p>
            <a:r>
              <a:rPr lang="en-IN" dirty="0" err="1">
                <a:solidFill>
                  <a:schemeClr val="tx1"/>
                </a:solidFill>
              </a:rPr>
              <a:t>GridLayoutManager</a:t>
            </a:r>
            <a:endParaRPr lang="en-IN" dirty="0">
              <a:solidFill>
                <a:schemeClr val="tx1"/>
              </a:solidFill>
            </a:endParaRPr>
          </a:p>
        </p:txBody>
      </p:sp>
      <p:sp>
        <p:nvSpPr>
          <p:cNvPr id="4" name="Slide Number Placeholder 3">
            <a:extLst>
              <a:ext uri="{FF2B5EF4-FFF2-40B4-BE49-F238E27FC236}">
                <a16:creationId xmlns:a16="http://schemas.microsoft.com/office/drawing/2014/main" id="{DDC2D4CC-D5D4-406D-A981-E19FEF3978B3}"/>
              </a:ext>
            </a:extLst>
          </p:cNvPr>
          <p:cNvSpPr>
            <a:spLocks noGrp="1"/>
          </p:cNvSpPr>
          <p:nvPr>
            <p:ph type="sldNum" idx="12"/>
          </p:nvPr>
        </p:nvSpPr>
        <p:spPr>
          <a:xfrm>
            <a:off x="6549033" y="4789571"/>
            <a:ext cx="2103120" cy="155835"/>
          </a:xfrm>
        </p:spPr>
        <p:txBody>
          <a:bodyPr/>
          <a:lstStyle/>
          <a:p>
            <a:fld id="{00000000-1234-1234-1234-123412341234}" type="slidenum">
              <a:rPr lang="en-US" smtClean="0">
                <a:solidFill>
                  <a:schemeClr val="tx1"/>
                </a:solidFill>
              </a:rPr>
              <a:pPr/>
              <a:t>123</a:t>
            </a:fld>
            <a:endParaRPr lang="en-US">
              <a:solidFill>
                <a:schemeClr val="tx1"/>
              </a:solidFill>
            </a:endParaRPr>
          </a:p>
        </p:txBody>
      </p:sp>
      <p:sp>
        <p:nvSpPr>
          <p:cNvPr id="6" name="Text Placeholder 2">
            <a:extLst>
              <a:ext uri="{FF2B5EF4-FFF2-40B4-BE49-F238E27FC236}">
                <a16:creationId xmlns:a16="http://schemas.microsoft.com/office/drawing/2014/main" id="{F3301647-B96B-41A9-85C5-645A0688DD1D}"/>
              </a:ext>
            </a:extLst>
          </p:cNvPr>
          <p:cNvSpPr txBox="1">
            <a:spLocks/>
          </p:cNvSpPr>
          <p:nvPr/>
        </p:nvSpPr>
        <p:spPr>
          <a:xfrm>
            <a:off x="4571999" y="582673"/>
            <a:ext cx="3641242" cy="31162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714375" marR="0" lvl="0" indent="-357188" algn="l" rtl="0">
              <a:lnSpc>
                <a:spcPct val="100000"/>
              </a:lnSpc>
              <a:spcBef>
                <a:spcPts val="0"/>
              </a:spcBef>
              <a:spcAft>
                <a:spcPts val="0"/>
              </a:spcAft>
              <a:buClr>
                <a:srgbClr val="000000"/>
              </a:buClr>
              <a:buSzPts val="1400"/>
              <a:buFont typeface="Arial"/>
              <a:buNone/>
              <a:defRPr sz="5625" b="0" i="0" u="none" strike="noStrike" cap="none">
                <a:solidFill>
                  <a:schemeClr val="lt1"/>
                </a:solidFill>
                <a:latin typeface="Calibri"/>
                <a:ea typeface="Calibri"/>
                <a:cs typeface="Calibri"/>
                <a:sym typeface="Calibri"/>
              </a:defRPr>
            </a:lvl1pPr>
            <a:lvl2pPr marL="1428750" marR="0" lvl="1"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2143125" marR="0" lvl="2"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2857500" marR="0" lvl="3"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3571875" marR="0" lvl="4"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4286250" marR="0" lvl="5"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5000625" marR="0" lvl="6"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5715000" marR="0" lvl="7"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6429375" marR="0" lvl="8" indent="-35718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defTabSz="329184"/>
            <a:r>
              <a:rPr lang="en-IN" sz="2025" dirty="0" err="1">
                <a:solidFill>
                  <a:schemeClr val="tx1"/>
                </a:solidFill>
              </a:rPr>
              <a:t>StaggeredGridLayoutManager</a:t>
            </a:r>
            <a:endParaRPr lang="en-IN" sz="2025" dirty="0">
              <a:solidFill>
                <a:schemeClr val="tx1"/>
              </a:solidFill>
            </a:endParaRPr>
          </a:p>
        </p:txBody>
      </p:sp>
      <p:pic>
        <p:nvPicPr>
          <p:cNvPr id="4098" name="Picture 2">
            <a:extLst>
              <a:ext uri="{FF2B5EF4-FFF2-40B4-BE49-F238E27FC236}">
                <a16:creationId xmlns:a16="http://schemas.microsoft.com/office/drawing/2014/main" id="{03D4B158-B4E3-45E3-82DD-436C6DFF9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43" y="1161563"/>
            <a:ext cx="2292501" cy="38208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9909CE8-37A5-4CF7-B51D-8CDFABC1F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098" y="1161563"/>
            <a:ext cx="2292501" cy="382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991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0E11-288F-4058-AC8F-F76F83D371FA}"/>
              </a:ext>
            </a:extLst>
          </p:cNvPr>
          <p:cNvSpPr>
            <a:spLocks noGrp="1"/>
          </p:cNvSpPr>
          <p:nvPr>
            <p:ph type="title"/>
          </p:nvPr>
        </p:nvSpPr>
        <p:spPr>
          <a:xfrm>
            <a:off x="448056" y="0"/>
            <a:ext cx="5995034" cy="580072"/>
          </a:xfrm>
        </p:spPr>
        <p:txBody>
          <a:bodyPr/>
          <a:lstStyle/>
          <a:p>
            <a:r>
              <a:rPr lang="en-US" dirty="0" err="1">
                <a:solidFill>
                  <a:schemeClr val="tx1"/>
                </a:solidFill>
              </a:rPr>
              <a:t>RecyclerView</a:t>
            </a:r>
            <a:r>
              <a:rPr lang="en-US" dirty="0">
                <a:solidFill>
                  <a:schemeClr val="tx1"/>
                </a:solidFill>
              </a:rPr>
              <a:t> Adapter</a:t>
            </a:r>
            <a:endParaRPr lang="en-IN" dirty="0">
              <a:solidFill>
                <a:schemeClr val="tx1"/>
              </a:solidFill>
            </a:endParaRPr>
          </a:p>
        </p:txBody>
      </p:sp>
      <p:sp>
        <p:nvSpPr>
          <p:cNvPr id="4" name="Slide Number Placeholder 3">
            <a:extLst>
              <a:ext uri="{FF2B5EF4-FFF2-40B4-BE49-F238E27FC236}">
                <a16:creationId xmlns:a16="http://schemas.microsoft.com/office/drawing/2014/main" id="{6B29F0A7-6B04-45F4-B70A-8543FE0B15AF}"/>
              </a:ext>
            </a:extLst>
          </p:cNvPr>
          <p:cNvSpPr>
            <a:spLocks noGrp="1"/>
          </p:cNvSpPr>
          <p:nvPr>
            <p:ph type="sldNum" idx="12"/>
          </p:nvPr>
        </p:nvSpPr>
        <p:spPr/>
        <p:txBody>
          <a:bodyPr/>
          <a:lstStyle/>
          <a:p>
            <a:fld id="{00000000-1234-1234-1234-123412341234}" type="slidenum">
              <a:rPr lang="en-US" smtClean="0"/>
              <a:pPr/>
              <a:t>124</a:t>
            </a:fld>
            <a:endParaRPr lang="en-US"/>
          </a:p>
        </p:txBody>
      </p:sp>
      <p:sp>
        <p:nvSpPr>
          <p:cNvPr id="5" name="Rectangle 1">
            <a:extLst>
              <a:ext uri="{FF2B5EF4-FFF2-40B4-BE49-F238E27FC236}">
                <a16:creationId xmlns:a16="http://schemas.microsoft.com/office/drawing/2014/main" id="{901BFC80-A8C7-491D-856B-4CF5A5C0F106}"/>
              </a:ext>
            </a:extLst>
          </p:cNvPr>
          <p:cNvSpPr>
            <a:spLocks noGrp="1" noChangeArrowheads="1"/>
          </p:cNvSpPr>
          <p:nvPr>
            <p:ph type="body" idx="1"/>
          </p:nvPr>
        </p:nvSpPr>
        <p:spPr bwMode="auto">
          <a:xfrm>
            <a:off x="0" y="623161"/>
            <a:ext cx="7881119" cy="44203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32918" tIns="16459" rIns="32918" bIns="16459" numCol="1" anchor="ctr" anchorCtr="0" compatLnSpc="1">
            <a:prstTxWarp prst="textNoShape">
              <a:avLst/>
            </a:prstTxWarp>
            <a:spAutoFit/>
          </a:bodyPr>
          <a:lstStyle/>
          <a:p>
            <a:pPr marL="0" indent="0" defTabSz="329184" eaLnBrk="0" fontAlgn="base" hangingPunct="0">
              <a:lnSpc>
                <a:spcPct val="100000"/>
              </a:lnSpc>
              <a:spcBef>
                <a:spcPct val="0"/>
              </a:spcBef>
              <a:spcAft>
                <a:spcPct val="0"/>
              </a:spcAft>
              <a:buClrTx/>
              <a:buSzTx/>
            </a:pPr>
            <a:r>
              <a:rPr lang="en-US" altLang="en-US" sz="1296" dirty="0">
                <a:solidFill>
                  <a:srgbClr val="0033B3"/>
                </a:solidFill>
                <a:latin typeface="Arial Unicode MS"/>
              </a:rPr>
              <a:t>class </a:t>
            </a:r>
            <a:r>
              <a:rPr lang="en-US" altLang="en-US" sz="1296" dirty="0" err="1">
                <a:solidFill>
                  <a:srgbClr val="000000"/>
                </a:solidFill>
                <a:latin typeface="Arial Unicode MS"/>
              </a:rPr>
              <a:t>PersonAdapter</a:t>
            </a:r>
            <a:r>
              <a:rPr lang="en-US" altLang="en-US" sz="1296" dirty="0">
                <a:solidFill>
                  <a:srgbClr val="000000"/>
                </a:solidFill>
                <a:latin typeface="Arial Unicode MS"/>
              </a:rPr>
              <a:t> </a:t>
            </a:r>
            <a:r>
              <a:rPr lang="en-US" altLang="en-US" sz="1296" dirty="0">
                <a:solidFill>
                  <a:srgbClr val="080808"/>
                </a:solidFill>
                <a:latin typeface="Arial Unicode MS"/>
              </a:rPr>
              <a:t>(</a:t>
            </a:r>
            <a:r>
              <a:rPr lang="en-US" altLang="en-US" sz="1296" dirty="0">
                <a:solidFill>
                  <a:srgbClr val="0033B3"/>
                </a:solidFill>
                <a:latin typeface="Arial Unicode MS"/>
              </a:rPr>
              <a:t>private </a:t>
            </a:r>
            <a:r>
              <a:rPr lang="en-US" altLang="en-US" sz="1296" dirty="0" err="1">
                <a:solidFill>
                  <a:srgbClr val="0033B3"/>
                </a:solidFill>
                <a:latin typeface="Arial Unicode MS"/>
              </a:rPr>
              <a:t>val</a:t>
            </a:r>
            <a:r>
              <a:rPr lang="en-US" altLang="en-US" sz="1296" dirty="0">
                <a:solidFill>
                  <a:srgbClr val="0033B3"/>
                </a:solidFill>
                <a:latin typeface="Arial Unicode MS"/>
              </a:rPr>
              <a:t> </a:t>
            </a:r>
            <a:r>
              <a:rPr lang="en-US" altLang="en-US" sz="1296" dirty="0">
                <a:solidFill>
                  <a:srgbClr val="871094"/>
                </a:solidFill>
                <a:latin typeface="Arial Unicode MS"/>
              </a:rPr>
              <a:t>context</a:t>
            </a:r>
            <a:r>
              <a:rPr lang="en-US" altLang="en-US" sz="1296" dirty="0">
                <a:solidFill>
                  <a:srgbClr val="080808"/>
                </a:solidFill>
                <a:latin typeface="Arial Unicode MS"/>
              </a:rPr>
              <a:t>: </a:t>
            </a:r>
            <a:r>
              <a:rPr lang="en-US" altLang="en-US" sz="1296" dirty="0" err="1">
                <a:solidFill>
                  <a:srgbClr val="000000"/>
                </a:solidFill>
                <a:latin typeface="Arial Unicode MS"/>
              </a:rPr>
              <a:t>MainActivity</a:t>
            </a:r>
            <a:r>
              <a:rPr lang="en-US" altLang="en-US" sz="1296" dirty="0">
                <a:solidFill>
                  <a:srgbClr val="080808"/>
                </a:solidFill>
                <a:latin typeface="Arial Unicode MS"/>
              </a:rPr>
              <a:t>, </a:t>
            </a:r>
            <a:r>
              <a:rPr lang="en-US" altLang="en-US" sz="1296" dirty="0">
                <a:solidFill>
                  <a:srgbClr val="0033B3"/>
                </a:solidFill>
                <a:latin typeface="Arial Unicode MS"/>
              </a:rPr>
              <a:t>private </a:t>
            </a:r>
            <a:r>
              <a:rPr lang="en-US" altLang="en-US" sz="1296" dirty="0" err="1">
                <a:solidFill>
                  <a:srgbClr val="0033B3"/>
                </a:solidFill>
                <a:latin typeface="Arial Unicode MS"/>
              </a:rPr>
              <a:t>val</a:t>
            </a:r>
            <a:r>
              <a:rPr lang="en-US" altLang="en-US" sz="1296" dirty="0">
                <a:solidFill>
                  <a:srgbClr val="0033B3"/>
                </a:solidFill>
                <a:latin typeface="Arial Unicode MS"/>
              </a:rPr>
              <a:t> </a:t>
            </a:r>
            <a:r>
              <a:rPr lang="en-US" altLang="en-US" sz="1296" dirty="0" err="1">
                <a:solidFill>
                  <a:srgbClr val="871094"/>
                </a:solidFill>
                <a:latin typeface="Arial Unicode MS"/>
              </a:rPr>
              <a:t>array</a:t>
            </a:r>
            <a:r>
              <a:rPr lang="en-US" altLang="en-US" sz="1296" dirty="0" err="1">
                <a:solidFill>
                  <a:srgbClr val="080808"/>
                </a:solidFill>
                <a:latin typeface="Arial Unicode MS"/>
              </a:rPr>
              <a:t>:</a:t>
            </a:r>
            <a:r>
              <a:rPr lang="en-US" altLang="en-US" sz="1296" dirty="0" err="1">
                <a:solidFill>
                  <a:srgbClr val="000000"/>
                </a:solidFill>
                <a:latin typeface="Arial Unicode MS"/>
              </a:rPr>
              <a:t>ArrayList</a:t>
            </a:r>
            <a:r>
              <a:rPr lang="en-US" altLang="en-US" sz="1296" dirty="0">
                <a:solidFill>
                  <a:srgbClr val="080808"/>
                </a:solidFill>
                <a:latin typeface="Arial Unicode MS"/>
              </a:rPr>
              <a:t>&lt;</a:t>
            </a:r>
            <a:r>
              <a:rPr lang="en-US" altLang="en-US" sz="1296" dirty="0">
                <a:solidFill>
                  <a:srgbClr val="000000"/>
                </a:solidFill>
                <a:latin typeface="Arial Unicode MS"/>
              </a:rPr>
              <a:t>Person</a:t>
            </a:r>
            <a:r>
              <a:rPr lang="en-US" altLang="en-US" sz="1296" dirty="0">
                <a:solidFill>
                  <a:srgbClr val="080808"/>
                </a:solidFill>
                <a:latin typeface="Arial Unicode MS"/>
              </a:rPr>
              <a:t>&gt;):</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err="1">
                <a:solidFill>
                  <a:srgbClr val="000000"/>
                </a:solidFill>
                <a:latin typeface="Arial Unicode MS"/>
              </a:rPr>
              <a:t>RecyclerView</a:t>
            </a:r>
            <a:r>
              <a:rPr lang="en-US" altLang="en-US" sz="1296" dirty="0" err="1">
                <a:solidFill>
                  <a:srgbClr val="080808"/>
                </a:solidFill>
                <a:latin typeface="Arial Unicode MS"/>
              </a:rPr>
              <a:t>.Adapter</a:t>
            </a:r>
            <a:r>
              <a:rPr lang="en-US" altLang="en-US" sz="1296" dirty="0">
                <a:solidFill>
                  <a:srgbClr val="080808"/>
                </a:solidFill>
                <a:latin typeface="Arial Unicode MS"/>
              </a:rPr>
              <a:t>&lt;</a:t>
            </a:r>
            <a:r>
              <a:rPr lang="en-US" altLang="en-US" sz="1296" dirty="0" err="1">
                <a:solidFill>
                  <a:srgbClr val="000000"/>
                </a:solidFill>
                <a:latin typeface="Arial Unicode MS"/>
              </a:rPr>
              <a:t>PersonAdapter</a:t>
            </a:r>
            <a:r>
              <a:rPr lang="en-US" altLang="en-US" sz="1296" dirty="0" err="1">
                <a:solidFill>
                  <a:srgbClr val="080808"/>
                </a:solidFill>
                <a:latin typeface="Arial Unicode MS"/>
              </a:rPr>
              <a:t>.</a:t>
            </a:r>
            <a:r>
              <a:rPr lang="en-US" altLang="en-US" sz="1296" dirty="0" err="1">
                <a:solidFill>
                  <a:srgbClr val="000000"/>
                </a:solidFill>
                <a:latin typeface="Arial Unicode MS"/>
              </a:rPr>
              <a:t>PersonViewHolder</a:t>
            </a:r>
            <a:r>
              <a:rPr lang="en-US" altLang="en-US" sz="1296" dirty="0">
                <a:solidFill>
                  <a:srgbClr val="080808"/>
                </a:solidFill>
                <a:latin typeface="Arial Unicode MS"/>
              </a:rPr>
              <a:t>&gt;() {</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inner class </a:t>
            </a:r>
            <a:r>
              <a:rPr lang="en-US" altLang="en-US" sz="1296" dirty="0" err="1">
                <a:solidFill>
                  <a:srgbClr val="000000"/>
                </a:solidFill>
                <a:latin typeface="Arial Unicode MS"/>
              </a:rPr>
              <a:t>PersonViewHolder</a:t>
            </a:r>
            <a:r>
              <a:rPr lang="en-US" altLang="en-US" sz="1296" dirty="0">
                <a:solidFill>
                  <a:srgbClr val="080808"/>
                </a:solidFill>
                <a:latin typeface="Arial Unicode MS"/>
              </a:rPr>
              <a:t>(</a:t>
            </a:r>
            <a:r>
              <a:rPr lang="en-US" altLang="en-US" sz="1296" dirty="0" err="1">
                <a:solidFill>
                  <a:srgbClr val="0033B3"/>
                </a:solidFill>
                <a:latin typeface="Arial Unicode MS"/>
              </a:rPr>
              <a:t>val</a:t>
            </a:r>
            <a:r>
              <a:rPr lang="en-US" altLang="en-US" sz="1296" dirty="0">
                <a:solidFill>
                  <a:srgbClr val="0033B3"/>
                </a:solidFill>
                <a:latin typeface="Arial Unicode MS"/>
              </a:rPr>
              <a:t> </a:t>
            </a:r>
            <a:r>
              <a:rPr lang="en-US" altLang="en-US" sz="1296" dirty="0" err="1">
                <a:solidFill>
                  <a:srgbClr val="871094"/>
                </a:solidFill>
                <a:latin typeface="Arial Unicode MS"/>
              </a:rPr>
              <a:t>bindingView</a:t>
            </a:r>
            <a:r>
              <a:rPr lang="en-US" altLang="en-US" sz="1296" dirty="0">
                <a:solidFill>
                  <a:srgbClr val="080808"/>
                </a:solidFill>
                <a:latin typeface="Arial Unicode MS"/>
              </a:rPr>
              <a:t>: </a:t>
            </a:r>
            <a:r>
              <a:rPr lang="en-US" altLang="en-US" sz="1296" dirty="0">
                <a:solidFill>
                  <a:srgbClr val="000000"/>
                </a:solidFill>
                <a:latin typeface="Arial Unicode MS"/>
              </a:rPr>
              <a:t>View</a:t>
            </a:r>
            <a:r>
              <a:rPr lang="en-US" altLang="en-US" sz="1296" dirty="0">
                <a:solidFill>
                  <a:srgbClr val="080808"/>
                </a:solidFill>
                <a:latin typeface="Arial Unicode MS"/>
              </a:rPr>
              <a:t>): </a:t>
            </a:r>
            <a:r>
              <a:rPr lang="en-US" altLang="en-US" sz="1296" dirty="0" err="1">
                <a:solidFill>
                  <a:srgbClr val="000000"/>
                </a:solidFill>
                <a:latin typeface="Arial Unicode MS"/>
              </a:rPr>
              <a:t>RecyclerView</a:t>
            </a:r>
            <a:r>
              <a:rPr lang="en-US" altLang="en-US" sz="1296" dirty="0" err="1">
                <a:solidFill>
                  <a:srgbClr val="080808"/>
                </a:solidFill>
                <a:latin typeface="Arial Unicode MS"/>
              </a:rPr>
              <a:t>.ViewHolder</a:t>
            </a:r>
            <a:r>
              <a:rPr lang="en-US" altLang="en-US" sz="1296" dirty="0">
                <a:solidFill>
                  <a:srgbClr val="080808"/>
                </a:solidFill>
                <a:latin typeface="Arial Unicode MS"/>
              </a:rPr>
              <a:t>(</a:t>
            </a:r>
            <a:r>
              <a:rPr lang="en-US" altLang="en-US" sz="1296" dirty="0" err="1">
                <a:solidFill>
                  <a:srgbClr val="080808"/>
                </a:solidFill>
                <a:latin typeface="Arial Unicode MS"/>
              </a:rPr>
              <a:t>bindingView</a:t>
            </a:r>
            <a:r>
              <a:rPr lang="en-US" altLang="en-US" sz="1296" dirty="0">
                <a:solidFill>
                  <a:srgbClr val="080808"/>
                </a:solidFill>
                <a:latin typeface="Arial Unicode MS"/>
              </a:rPr>
              <a:t>)</a:t>
            </a:r>
            <a:br>
              <a:rPr lang="en-US" altLang="en-US" sz="1296" dirty="0">
                <a:solidFill>
                  <a:srgbClr val="080808"/>
                </a:solidFill>
                <a:latin typeface="Arial Unicode MS"/>
              </a:rPr>
            </a:b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override fun </a:t>
            </a:r>
            <a:r>
              <a:rPr lang="en-US" altLang="en-US" sz="1296" dirty="0" err="1">
                <a:solidFill>
                  <a:srgbClr val="00627A"/>
                </a:solidFill>
                <a:latin typeface="Arial Unicode MS"/>
              </a:rPr>
              <a:t>onCreateViewHolder</a:t>
            </a:r>
            <a:r>
              <a:rPr lang="en-US" altLang="en-US" sz="1296" dirty="0">
                <a:solidFill>
                  <a:srgbClr val="080808"/>
                </a:solidFill>
                <a:latin typeface="Arial Unicode MS"/>
              </a:rPr>
              <a:t>(parent: </a:t>
            </a:r>
            <a:r>
              <a:rPr lang="en-US" altLang="en-US" sz="1296" dirty="0" err="1">
                <a:solidFill>
                  <a:srgbClr val="000000"/>
                </a:solidFill>
                <a:latin typeface="Arial Unicode MS"/>
              </a:rPr>
              <a:t>ViewGroup</a:t>
            </a:r>
            <a:r>
              <a:rPr lang="en-US" altLang="en-US" sz="1296" dirty="0">
                <a:solidFill>
                  <a:srgbClr val="080808"/>
                </a:solidFill>
                <a:latin typeface="Arial Unicode MS"/>
              </a:rPr>
              <a:t>, </a:t>
            </a:r>
            <a:r>
              <a:rPr lang="en-US" altLang="en-US" sz="1296" dirty="0" err="1">
                <a:solidFill>
                  <a:srgbClr val="080808"/>
                </a:solidFill>
                <a:latin typeface="Arial Unicode MS"/>
              </a:rPr>
              <a:t>viewType</a:t>
            </a:r>
            <a:r>
              <a:rPr lang="en-US" altLang="en-US" sz="1296" dirty="0">
                <a:solidFill>
                  <a:srgbClr val="080808"/>
                </a:solidFill>
                <a:latin typeface="Arial Unicode MS"/>
              </a:rPr>
              <a:t>: </a:t>
            </a:r>
            <a:r>
              <a:rPr lang="en-US" altLang="en-US" sz="1296" dirty="0">
                <a:solidFill>
                  <a:srgbClr val="000000"/>
                </a:solidFill>
                <a:latin typeface="Arial Unicode MS"/>
              </a:rPr>
              <a:t>Int</a:t>
            </a:r>
            <a:r>
              <a:rPr lang="en-US" altLang="en-US" sz="1296" dirty="0">
                <a:solidFill>
                  <a:srgbClr val="080808"/>
                </a:solidFill>
                <a:latin typeface="Arial Unicode MS"/>
              </a:rPr>
              <a:t>): </a:t>
            </a:r>
            <a:r>
              <a:rPr lang="en-US" altLang="en-US" sz="1296" dirty="0" err="1">
                <a:solidFill>
                  <a:srgbClr val="000000"/>
                </a:solidFill>
                <a:latin typeface="Arial Unicode MS"/>
              </a:rPr>
              <a:t>PersonViewHolder</a:t>
            </a:r>
            <a:r>
              <a:rPr lang="en-US" altLang="en-US" sz="1296" dirty="0">
                <a:solidFill>
                  <a:srgbClr val="000000"/>
                </a:solidFill>
                <a:latin typeface="Arial Unicode MS"/>
              </a:rPr>
              <a:t> </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err="1">
                <a:solidFill>
                  <a:srgbClr val="0033B3"/>
                </a:solidFill>
                <a:latin typeface="Arial Unicode MS"/>
              </a:rPr>
              <a:t>val</a:t>
            </a:r>
            <a:r>
              <a:rPr lang="en-US" altLang="en-US" sz="1296" dirty="0">
                <a:solidFill>
                  <a:srgbClr val="0033B3"/>
                </a:solidFill>
                <a:latin typeface="Arial Unicode MS"/>
              </a:rPr>
              <a:t> </a:t>
            </a:r>
            <a:r>
              <a:rPr lang="en-US" altLang="en-US" sz="1296" dirty="0" err="1">
                <a:solidFill>
                  <a:srgbClr val="000000"/>
                </a:solidFill>
                <a:latin typeface="Arial Unicode MS"/>
              </a:rPr>
              <a:t>bindingView</a:t>
            </a:r>
            <a:r>
              <a:rPr lang="en-US" altLang="en-US" sz="1296" dirty="0">
                <a:solidFill>
                  <a:srgbClr val="000000"/>
                </a:solidFill>
                <a:latin typeface="Arial Unicode MS"/>
              </a:rPr>
              <a:t> </a:t>
            </a:r>
            <a:r>
              <a:rPr lang="en-US" altLang="en-US" sz="1296" dirty="0">
                <a:solidFill>
                  <a:srgbClr val="080808"/>
                </a:solidFill>
                <a:latin typeface="Arial Unicode MS"/>
              </a:rPr>
              <a:t>= </a:t>
            </a:r>
            <a:r>
              <a:rPr lang="en-US" altLang="en-US" sz="1296" dirty="0" err="1">
                <a:solidFill>
                  <a:srgbClr val="000000"/>
                </a:solidFill>
                <a:latin typeface="Arial Unicode MS"/>
              </a:rPr>
              <a:t>LayoutInflater</a:t>
            </a:r>
            <a:r>
              <a:rPr lang="en-US" altLang="en-US" sz="1296" dirty="0" err="1">
                <a:solidFill>
                  <a:srgbClr val="080808"/>
                </a:solidFill>
                <a:latin typeface="Arial Unicode MS"/>
              </a:rPr>
              <a:t>.from</a:t>
            </a:r>
            <a:r>
              <a:rPr lang="en-US" altLang="en-US" sz="1296" dirty="0">
                <a:solidFill>
                  <a:srgbClr val="080808"/>
                </a:solidFill>
                <a:latin typeface="Arial Unicode MS"/>
              </a:rPr>
              <a:t>(</a:t>
            </a:r>
            <a:r>
              <a:rPr lang="en-US" altLang="en-US" sz="1296" dirty="0" err="1">
                <a:solidFill>
                  <a:srgbClr val="080808"/>
                </a:solidFill>
                <a:latin typeface="Arial Unicode MS"/>
              </a:rPr>
              <a:t>parent.</a:t>
            </a:r>
            <a:r>
              <a:rPr lang="en-US" altLang="en-US" sz="1296" i="1" dirty="0" err="1">
                <a:solidFill>
                  <a:srgbClr val="871094"/>
                </a:solidFill>
                <a:latin typeface="Arial Unicode MS"/>
              </a:rPr>
              <a:t>context</a:t>
            </a:r>
            <a:r>
              <a:rPr lang="en-US" altLang="en-US" sz="1296" dirty="0">
                <a:solidFill>
                  <a:srgbClr val="080808"/>
                </a:solidFill>
                <a:latin typeface="Arial Unicode MS"/>
              </a:rPr>
              <a:t>).inflate(</a:t>
            </a:r>
            <a:r>
              <a:rPr lang="en-US" altLang="en-US" sz="1296" dirty="0" err="1">
                <a:solidFill>
                  <a:srgbClr val="000000"/>
                </a:solidFill>
                <a:latin typeface="Arial Unicode MS"/>
              </a:rPr>
              <a:t>R</a:t>
            </a:r>
            <a:r>
              <a:rPr lang="en-US" altLang="en-US" sz="1296" dirty="0" err="1">
                <a:solidFill>
                  <a:srgbClr val="080808"/>
                </a:solidFill>
                <a:latin typeface="Arial Unicode MS"/>
              </a:rPr>
              <a:t>.</a:t>
            </a:r>
            <a:r>
              <a:rPr lang="en-US" altLang="en-US" sz="1296" dirty="0" err="1">
                <a:solidFill>
                  <a:srgbClr val="000000"/>
                </a:solidFill>
                <a:latin typeface="Arial Unicode MS"/>
              </a:rPr>
              <a:t>layout</a:t>
            </a:r>
            <a:r>
              <a:rPr lang="en-US" altLang="en-US" sz="1296" dirty="0" err="1">
                <a:solidFill>
                  <a:srgbClr val="080808"/>
                </a:solidFill>
                <a:latin typeface="Arial Unicode MS"/>
              </a:rPr>
              <a:t>.</a:t>
            </a:r>
            <a:r>
              <a:rPr lang="en-US" altLang="en-US" sz="1296" i="1" dirty="0" err="1">
                <a:solidFill>
                  <a:srgbClr val="871094"/>
                </a:solidFill>
                <a:latin typeface="Arial Unicode MS"/>
              </a:rPr>
              <a:t>person_item_view</a:t>
            </a:r>
            <a:r>
              <a:rPr lang="en-US" altLang="en-US" sz="1296" dirty="0" err="1">
                <a:solidFill>
                  <a:srgbClr val="080808"/>
                </a:solidFill>
                <a:latin typeface="Arial Unicode MS"/>
              </a:rPr>
              <a:t>,parent,</a:t>
            </a:r>
            <a:r>
              <a:rPr lang="en-US" altLang="en-US" sz="1296" dirty="0" err="1">
                <a:solidFill>
                  <a:srgbClr val="0033B3"/>
                </a:solidFill>
                <a:latin typeface="Arial Unicode MS"/>
              </a:rPr>
              <a:t>false</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return </a:t>
            </a:r>
            <a:r>
              <a:rPr lang="en-US" altLang="en-US" sz="1296" dirty="0" err="1">
                <a:solidFill>
                  <a:srgbClr val="080808"/>
                </a:solidFill>
                <a:latin typeface="Arial Unicode MS"/>
              </a:rPr>
              <a:t>PersonViewHolder</a:t>
            </a:r>
            <a:r>
              <a:rPr lang="en-US" altLang="en-US" sz="1296" dirty="0">
                <a:solidFill>
                  <a:srgbClr val="080808"/>
                </a:solidFill>
                <a:latin typeface="Arial Unicode MS"/>
              </a:rPr>
              <a:t>(</a:t>
            </a:r>
            <a:r>
              <a:rPr lang="en-US" altLang="en-US" sz="1296" dirty="0" err="1">
                <a:solidFill>
                  <a:srgbClr val="000000"/>
                </a:solidFill>
                <a:latin typeface="Arial Unicode MS"/>
              </a:rPr>
              <a:t>bindingView</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    }</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override fun </a:t>
            </a:r>
            <a:r>
              <a:rPr lang="en-US" altLang="en-US" sz="1296" dirty="0" err="1">
                <a:solidFill>
                  <a:srgbClr val="00627A"/>
                </a:solidFill>
                <a:latin typeface="Arial Unicode MS"/>
              </a:rPr>
              <a:t>onBindViewHolder</a:t>
            </a:r>
            <a:r>
              <a:rPr lang="en-US" altLang="en-US" sz="1296" dirty="0">
                <a:solidFill>
                  <a:srgbClr val="080808"/>
                </a:solidFill>
                <a:latin typeface="Arial Unicode MS"/>
              </a:rPr>
              <a:t>(holder: </a:t>
            </a:r>
            <a:r>
              <a:rPr lang="en-US" altLang="en-US" sz="1296" dirty="0" err="1">
                <a:solidFill>
                  <a:srgbClr val="000000"/>
                </a:solidFill>
                <a:latin typeface="Arial Unicode MS"/>
              </a:rPr>
              <a:t>PersonViewHolder</a:t>
            </a:r>
            <a:r>
              <a:rPr lang="en-US" altLang="en-US" sz="1296" dirty="0">
                <a:solidFill>
                  <a:srgbClr val="080808"/>
                </a:solidFill>
                <a:latin typeface="Arial Unicode MS"/>
              </a:rPr>
              <a:t>, position: </a:t>
            </a:r>
            <a:r>
              <a:rPr lang="en-US" altLang="en-US" sz="1296" dirty="0">
                <a:solidFill>
                  <a:srgbClr val="000000"/>
                </a:solidFill>
                <a:latin typeface="Arial Unicode MS"/>
              </a:rPr>
              <a:t>Int</a:t>
            </a:r>
            <a:r>
              <a:rPr lang="en-US" altLang="en-US" sz="1296" dirty="0">
                <a:solidFill>
                  <a:srgbClr val="080808"/>
                </a:solidFill>
                <a:latin typeface="Arial Unicode MS"/>
              </a:rPr>
              <a:t>) {</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i="1" dirty="0">
                <a:solidFill>
                  <a:srgbClr val="00627A"/>
                </a:solidFill>
                <a:latin typeface="Arial Unicode MS"/>
              </a:rPr>
              <a:t>with</a:t>
            </a:r>
            <a:r>
              <a:rPr lang="en-US" altLang="en-US" sz="1296" dirty="0">
                <a:solidFill>
                  <a:srgbClr val="080808"/>
                </a:solidFill>
                <a:latin typeface="Arial Unicode MS"/>
              </a:rPr>
              <a:t>(</a:t>
            </a:r>
            <a:r>
              <a:rPr lang="en-US" altLang="en-US" sz="1296" dirty="0">
                <a:solidFill>
                  <a:srgbClr val="000000"/>
                </a:solidFill>
                <a:latin typeface="Arial Unicode MS"/>
              </a:rPr>
              <a:t>holder</a:t>
            </a:r>
            <a:r>
              <a:rPr lang="en-US" altLang="en-US" sz="1296" dirty="0">
                <a:solidFill>
                  <a:srgbClr val="080808"/>
                </a:solidFill>
                <a:latin typeface="Arial Unicode MS"/>
              </a:rPr>
              <a:t>)</a:t>
            </a:r>
            <a:r>
              <a:rPr lang="en-US" altLang="en-US" sz="1296" b="1" dirty="0">
                <a:solidFill>
                  <a:srgbClr val="080808"/>
                </a:solidFill>
                <a:latin typeface="Arial Unicode MS"/>
              </a:rPr>
              <a:t>{</a:t>
            </a:r>
            <a:br>
              <a:rPr lang="en-US" altLang="en-US" sz="1296" b="1" dirty="0">
                <a:solidFill>
                  <a:srgbClr val="080808"/>
                </a:solidFill>
                <a:latin typeface="Arial Unicode MS"/>
              </a:rPr>
            </a:br>
            <a:r>
              <a:rPr lang="en-US" altLang="en-US" sz="1296" b="1" dirty="0">
                <a:solidFill>
                  <a:srgbClr val="080808"/>
                </a:solidFill>
                <a:latin typeface="Arial Unicode MS"/>
              </a:rPr>
              <a:t>            </a:t>
            </a:r>
            <a:r>
              <a:rPr lang="en-US" altLang="en-US" sz="1296" i="1" dirty="0">
                <a:solidFill>
                  <a:srgbClr val="00627A"/>
                </a:solidFill>
                <a:latin typeface="Arial Unicode MS"/>
              </a:rPr>
              <a:t>with</a:t>
            </a:r>
            <a:r>
              <a:rPr lang="en-US" altLang="en-US" sz="1296" dirty="0">
                <a:solidFill>
                  <a:srgbClr val="080808"/>
                </a:solidFill>
                <a:latin typeface="Arial Unicode MS"/>
              </a:rPr>
              <a:t>(</a:t>
            </a:r>
            <a:r>
              <a:rPr lang="en-US" altLang="en-US" sz="1296" dirty="0">
                <a:solidFill>
                  <a:srgbClr val="871094"/>
                </a:solidFill>
                <a:latin typeface="Arial Unicode MS"/>
              </a:rPr>
              <a:t>array</a:t>
            </a:r>
            <a:r>
              <a:rPr lang="en-US" altLang="en-US" sz="1296" dirty="0">
                <a:solidFill>
                  <a:srgbClr val="080808"/>
                </a:solidFill>
                <a:latin typeface="Arial Unicode MS"/>
              </a:rPr>
              <a:t>[position])</a:t>
            </a:r>
            <a:r>
              <a:rPr lang="en-US" altLang="en-US" sz="1296" b="1" dirty="0">
                <a:solidFill>
                  <a:srgbClr val="080808"/>
                </a:solidFill>
                <a:latin typeface="Arial Unicode MS"/>
              </a:rPr>
              <a:t>{</a:t>
            </a:r>
            <a:br>
              <a:rPr lang="en-US" altLang="en-US" sz="1296" b="1" dirty="0">
                <a:solidFill>
                  <a:srgbClr val="080808"/>
                </a:solidFill>
                <a:latin typeface="Arial Unicode MS"/>
              </a:rPr>
            </a:br>
            <a:r>
              <a:rPr lang="en-US" altLang="en-US" sz="1296" b="1" dirty="0">
                <a:solidFill>
                  <a:srgbClr val="080808"/>
                </a:solidFill>
                <a:latin typeface="Arial Unicode MS"/>
              </a:rPr>
              <a:t>                </a:t>
            </a:r>
            <a:r>
              <a:rPr lang="en-US" altLang="en-US" sz="1296" dirty="0" err="1">
                <a:solidFill>
                  <a:srgbClr val="871094"/>
                </a:solidFill>
                <a:latin typeface="Arial Unicode MS"/>
              </a:rPr>
              <a:t>bindingView</a:t>
            </a:r>
            <a:r>
              <a:rPr lang="en-US" altLang="en-US" sz="1296" dirty="0" err="1">
                <a:solidFill>
                  <a:srgbClr val="080808"/>
                </a:solidFill>
                <a:latin typeface="Arial Unicode MS"/>
              </a:rPr>
              <a:t>.findViewById</a:t>
            </a:r>
            <a:r>
              <a:rPr lang="en-US" altLang="en-US" sz="1296" dirty="0">
                <a:solidFill>
                  <a:srgbClr val="080808"/>
                </a:solidFill>
                <a:latin typeface="Arial Unicode MS"/>
              </a:rPr>
              <a:t>&lt;</a:t>
            </a:r>
            <a:r>
              <a:rPr lang="en-US" altLang="en-US" sz="1296" dirty="0" err="1">
                <a:solidFill>
                  <a:srgbClr val="000000"/>
                </a:solidFill>
                <a:latin typeface="Arial Unicode MS"/>
              </a:rPr>
              <a:t>TextView</a:t>
            </a:r>
            <a:r>
              <a:rPr lang="en-US" altLang="en-US" sz="1296" dirty="0">
                <a:solidFill>
                  <a:srgbClr val="080808"/>
                </a:solidFill>
                <a:latin typeface="Arial Unicode MS"/>
              </a:rPr>
              <a:t>&gt;(</a:t>
            </a:r>
            <a:r>
              <a:rPr lang="en-US" altLang="en-US" sz="1296" dirty="0" err="1">
                <a:solidFill>
                  <a:srgbClr val="000000"/>
                </a:solidFill>
                <a:latin typeface="Arial Unicode MS"/>
              </a:rPr>
              <a:t>R</a:t>
            </a:r>
            <a:r>
              <a:rPr lang="en-US" altLang="en-US" sz="1296" dirty="0" err="1">
                <a:solidFill>
                  <a:srgbClr val="080808"/>
                </a:solidFill>
                <a:latin typeface="Arial Unicode MS"/>
              </a:rPr>
              <a:t>.</a:t>
            </a:r>
            <a:r>
              <a:rPr lang="en-US" altLang="en-US" sz="1296" dirty="0" err="1">
                <a:solidFill>
                  <a:srgbClr val="000000"/>
                </a:solidFill>
                <a:latin typeface="Arial Unicode MS"/>
              </a:rPr>
              <a:t>id</a:t>
            </a:r>
            <a:r>
              <a:rPr lang="en-US" altLang="en-US" sz="1296" dirty="0" err="1">
                <a:solidFill>
                  <a:srgbClr val="080808"/>
                </a:solidFill>
                <a:latin typeface="Arial Unicode MS"/>
              </a:rPr>
              <a:t>.</a:t>
            </a:r>
            <a:r>
              <a:rPr lang="en-US" altLang="en-US" sz="1296" i="1" dirty="0" err="1">
                <a:solidFill>
                  <a:srgbClr val="871094"/>
                </a:solidFill>
                <a:latin typeface="Arial Unicode MS"/>
              </a:rPr>
              <a:t>textView_phone_no</a:t>
            </a:r>
            <a:r>
              <a:rPr lang="en-US" altLang="en-US" sz="1296" dirty="0">
                <a:solidFill>
                  <a:srgbClr val="080808"/>
                </a:solidFill>
                <a:latin typeface="Arial Unicode MS"/>
              </a:rPr>
              <a:t>).</a:t>
            </a:r>
            <a:r>
              <a:rPr lang="en-US" altLang="en-US" sz="1296" i="1" dirty="0">
                <a:solidFill>
                  <a:srgbClr val="871094"/>
                </a:solidFill>
                <a:latin typeface="Arial Unicode MS"/>
              </a:rPr>
              <a:t>text </a:t>
            </a:r>
            <a:r>
              <a:rPr lang="en-US" altLang="en-US" sz="1296" dirty="0">
                <a:solidFill>
                  <a:srgbClr val="080808"/>
                </a:solidFill>
                <a:latin typeface="Arial Unicode MS"/>
              </a:rPr>
              <a:t>= </a:t>
            </a:r>
            <a:r>
              <a:rPr lang="en-US" altLang="en-US" sz="1296" dirty="0" err="1">
                <a:solidFill>
                  <a:srgbClr val="0033B3"/>
                </a:solidFill>
                <a:latin typeface="Arial Unicode MS"/>
              </a:rPr>
              <a:t>this</a:t>
            </a:r>
            <a:r>
              <a:rPr lang="en-US" altLang="en-US" sz="1296" dirty="0" err="1">
                <a:solidFill>
                  <a:srgbClr val="080808"/>
                </a:solidFill>
                <a:latin typeface="Arial Unicode MS"/>
              </a:rPr>
              <a:t>.</a:t>
            </a:r>
            <a:r>
              <a:rPr lang="en-US" altLang="en-US" sz="1296" dirty="0" err="1">
                <a:solidFill>
                  <a:srgbClr val="871094"/>
                </a:solidFill>
                <a:latin typeface="Arial Unicode MS"/>
              </a:rPr>
              <a:t>phoneNo</a:t>
            </a:r>
            <a:br>
              <a:rPr lang="en-US" altLang="en-US" sz="1296" dirty="0">
                <a:solidFill>
                  <a:srgbClr val="871094"/>
                </a:solidFill>
                <a:latin typeface="Arial Unicode MS"/>
              </a:rPr>
            </a:br>
            <a:r>
              <a:rPr lang="en-US" altLang="en-US" sz="1296" dirty="0">
                <a:solidFill>
                  <a:srgbClr val="871094"/>
                </a:solidFill>
                <a:latin typeface="Arial Unicode MS"/>
              </a:rPr>
              <a:t>                </a:t>
            </a:r>
            <a:r>
              <a:rPr lang="en-US" altLang="en-US" sz="1296" dirty="0" err="1">
                <a:solidFill>
                  <a:srgbClr val="871094"/>
                </a:solidFill>
                <a:latin typeface="Arial Unicode MS"/>
              </a:rPr>
              <a:t>bindingView</a:t>
            </a:r>
            <a:r>
              <a:rPr lang="en-US" altLang="en-US" sz="1296" dirty="0" err="1">
                <a:solidFill>
                  <a:srgbClr val="080808"/>
                </a:solidFill>
                <a:latin typeface="Arial Unicode MS"/>
              </a:rPr>
              <a:t>.findViewById</a:t>
            </a:r>
            <a:r>
              <a:rPr lang="en-US" altLang="en-US" sz="1296" dirty="0">
                <a:solidFill>
                  <a:srgbClr val="080808"/>
                </a:solidFill>
                <a:latin typeface="Arial Unicode MS"/>
              </a:rPr>
              <a:t>&lt;</a:t>
            </a:r>
            <a:r>
              <a:rPr lang="en-US" altLang="en-US" sz="1296" dirty="0" err="1">
                <a:solidFill>
                  <a:srgbClr val="000000"/>
                </a:solidFill>
                <a:latin typeface="Arial Unicode MS"/>
              </a:rPr>
              <a:t>TextView</a:t>
            </a:r>
            <a:r>
              <a:rPr lang="en-US" altLang="en-US" sz="1296" dirty="0">
                <a:solidFill>
                  <a:srgbClr val="080808"/>
                </a:solidFill>
                <a:latin typeface="Arial Unicode MS"/>
              </a:rPr>
              <a:t>&gt;(</a:t>
            </a:r>
            <a:r>
              <a:rPr lang="en-US" altLang="en-US" sz="1296" dirty="0" err="1">
                <a:solidFill>
                  <a:srgbClr val="000000"/>
                </a:solidFill>
                <a:latin typeface="Arial Unicode MS"/>
              </a:rPr>
              <a:t>R</a:t>
            </a:r>
            <a:r>
              <a:rPr lang="en-US" altLang="en-US" sz="1296" dirty="0" err="1">
                <a:solidFill>
                  <a:srgbClr val="080808"/>
                </a:solidFill>
                <a:latin typeface="Arial Unicode MS"/>
              </a:rPr>
              <a:t>.</a:t>
            </a:r>
            <a:r>
              <a:rPr lang="en-US" altLang="en-US" sz="1296" dirty="0" err="1">
                <a:solidFill>
                  <a:srgbClr val="000000"/>
                </a:solidFill>
                <a:latin typeface="Arial Unicode MS"/>
              </a:rPr>
              <a:t>id</a:t>
            </a:r>
            <a:r>
              <a:rPr lang="en-US" altLang="en-US" sz="1296" dirty="0" err="1">
                <a:solidFill>
                  <a:srgbClr val="080808"/>
                </a:solidFill>
                <a:latin typeface="Arial Unicode MS"/>
              </a:rPr>
              <a:t>.</a:t>
            </a:r>
            <a:r>
              <a:rPr lang="en-US" altLang="en-US" sz="1296" i="1" dirty="0" err="1">
                <a:solidFill>
                  <a:srgbClr val="871094"/>
                </a:solidFill>
                <a:latin typeface="Arial Unicode MS"/>
              </a:rPr>
              <a:t>textView_name</a:t>
            </a:r>
            <a:r>
              <a:rPr lang="en-US" altLang="en-US" sz="1296" dirty="0">
                <a:solidFill>
                  <a:srgbClr val="080808"/>
                </a:solidFill>
                <a:latin typeface="Arial Unicode MS"/>
              </a:rPr>
              <a:t>).</a:t>
            </a:r>
            <a:r>
              <a:rPr lang="en-US" altLang="en-US" sz="1296" i="1" dirty="0">
                <a:solidFill>
                  <a:srgbClr val="871094"/>
                </a:solidFill>
                <a:latin typeface="Arial Unicode MS"/>
              </a:rPr>
              <a:t>text </a:t>
            </a:r>
            <a:r>
              <a:rPr lang="en-US" altLang="en-US" sz="1296" dirty="0">
                <a:solidFill>
                  <a:srgbClr val="080808"/>
                </a:solidFill>
                <a:latin typeface="Arial Unicode MS"/>
              </a:rPr>
              <a:t>= </a:t>
            </a:r>
            <a:r>
              <a:rPr lang="en-US" altLang="en-US" sz="1296" dirty="0">
                <a:solidFill>
                  <a:srgbClr val="0033B3"/>
                </a:solidFill>
                <a:latin typeface="Arial Unicode MS"/>
              </a:rPr>
              <a:t>this</a:t>
            </a:r>
            <a:r>
              <a:rPr lang="en-US" altLang="en-US" sz="1296" dirty="0">
                <a:solidFill>
                  <a:srgbClr val="080808"/>
                </a:solidFill>
                <a:latin typeface="Arial Unicode MS"/>
              </a:rPr>
              <a:t>.</a:t>
            </a:r>
            <a:r>
              <a:rPr lang="en-US" altLang="en-US" sz="1296" dirty="0">
                <a:solidFill>
                  <a:srgbClr val="871094"/>
                </a:solidFill>
                <a:latin typeface="Arial Unicode MS"/>
              </a:rPr>
              <a:t>name</a:t>
            </a:r>
            <a:br>
              <a:rPr lang="en-US" altLang="en-US" sz="1296" dirty="0">
                <a:solidFill>
                  <a:srgbClr val="871094"/>
                </a:solidFill>
                <a:latin typeface="Arial Unicode MS"/>
              </a:rPr>
            </a:br>
            <a:r>
              <a:rPr lang="en-US" altLang="en-US" sz="1296" dirty="0">
                <a:solidFill>
                  <a:srgbClr val="871094"/>
                </a:solidFill>
                <a:latin typeface="Arial Unicode MS"/>
              </a:rPr>
              <a:t>                </a:t>
            </a:r>
            <a:r>
              <a:rPr lang="en-US" altLang="en-US" sz="1296" dirty="0" err="1">
                <a:solidFill>
                  <a:srgbClr val="871094"/>
                </a:solidFill>
                <a:latin typeface="Arial Unicode MS"/>
              </a:rPr>
              <a:t>bindingView</a:t>
            </a:r>
            <a:r>
              <a:rPr lang="en-US" altLang="en-US" sz="1296" dirty="0" err="1">
                <a:solidFill>
                  <a:srgbClr val="080808"/>
                </a:solidFill>
                <a:latin typeface="Arial Unicode MS"/>
              </a:rPr>
              <a:t>.findViewById</a:t>
            </a:r>
            <a:r>
              <a:rPr lang="en-US" altLang="en-US" sz="1296" dirty="0">
                <a:solidFill>
                  <a:srgbClr val="080808"/>
                </a:solidFill>
                <a:latin typeface="Arial Unicode MS"/>
              </a:rPr>
              <a:t>&lt;</a:t>
            </a:r>
            <a:r>
              <a:rPr lang="en-US" altLang="en-US" sz="1296" dirty="0" err="1">
                <a:solidFill>
                  <a:srgbClr val="000000"/>
                </a:solidFill>
                <a:latin typeface="Arial Unicode MS"/>
              </a:rPr>
              <a:t>TextView</a:t>
            </a:r>
            <a:r>
              <a:rPr lang="en-US" altLang="en-US" sz="1296" dirty="0">
                <a:solidFill>
                  <a:srgbClr val="080808"/>
                </a:solidFill>
                <a:latin typeface="Arial Unicode MS"/>
              </a:rPr>
              <a:t>&gt;(</a:t>
            </a:r>
            <a:r>
              <a:rPr lang="en-US" altLang="en-US" sz="1296" dirty="0" err="1">
                <a:solidFill>
                  <a:srgbClr val="000000"/>
                </a:solidFill>
                <a:latin typeface="Arial Unicode MS"/>
              </a:rPr>
              <a:t>R</a:t>
            </a:r>
            <a:r>
              <a:rPr lang="en-US" altLang="en-US" sz="1296" dirty="0" err="1">
                <a:solidFill>
                  <a:srgbClr val="080808"/>
                </a:solidFill>
                <a:latin typeface="Arial Unicode MS"/>
              </a:rPr>
              <a:t>.</a:t>
            </a:r>
            <a:r>
              <a:rPr lang="en-US" altLang="en-US" sz="1296" dirty="0" err="1">
                <a:solidFill>
                  <a:srgbClr val="000000"/>
                </a:solidFill>
                <a:latin typeface="Arial Unicode MS"/>
              </a:rPr>
              <a:t>id</a:t>
            </a:r>
            <a:r>
              <a:rPr lang="en-US" altLang="en-US" sz="1296" dirty="0" err="1">
                <a:solidFill>
                  <a:srgbClr val="080808"/>
                </a:solidFill>
                <a:latin typeface="Arial Unicode MS"/>
              </a:rPr>
              <a:t>.</a:t>
            </a:r>
            <a:r>
              <a:rPr lang="en-US" altLang="en-US" sz="1296" i="1" dirty="0" err="1">
                <a:solidFill>
                  <a:srgbClr val="871094"/>
                </a:solidFill>
                <a:latin typeface="Arial Unicode MS"/>
              </a:rPr>
              <a:t>textView_email</a:t>
            </a:r>
            <a:r>
              <a:rPr lang="en-US" altLang="en-US" sz="1296" dirty="0">
                <a:solidFill>
                  <a:srgbClr val="080808"/>
                </a:solidFill>
                <a:latin typeface="Arial Unicode MS"/>
              </a:rPr>
              <a:t>).</a:t>
            </a:r>
            <a:r>
              <a:rPr lang="en-US" altLang="en-US" sz="1296" i="1" dirty="0">
                <a:solidFill>
                  <a:srgbClr val="871094"/>
                </a:solidFill>
                <a:latin typeface="Arial Unicode MS"/>
              </a:rPr>
              <a:t>text </a:t>
            </a:r>
            <a:r>
              <a:rPr lang="en-US" altLang="en-US" sz="1296" dirty="0">
                <a:solidFill>
                  <a:srgbClr val="080808"/>
                </a:solidFill>
                <a:latin typeface="Arial Unicode MS"/>
              </a:rPr>
              <a:t>= </a:t>
            </a:r>
            <a:r>
              <a:rPr lang="en-US" altLang="en-US" sz="1296" dirty="0" err="1">
                <a:solidFill>
                  <a:srgbClr val="0033B3"/>
                </a:solidFill>
                <a:latin typeface="Arial Unicode MS"/>
              </a:rPr>
              <a:t>this</a:t>
            </a:r>
            <a:r>
              <a:rPr lang="en-US" altLang="en-US" sz="1296" dirty="0" err="1">
                <a:solidFill>
                  <a:srgbClr val="080808"/>
                </a:solidFill>
                <a:latin typeface="Arial Unicode MS"/>
              </a:rPr>
              <a:t>.</a:t>
            </a:r>
            <a:r>
              <a:rPr lang="en-US" altLang="en-US" sz="1296" dirty="0" err="1">
                <a:solidFill>
                  <a:srgbClr val="871094"/>
                </a:solidFill>
                <a:latin typeface="Arial Unicode MS"/>
              </a:rPr>
              <a:t>emailId</a:t>
            </a:r>
            <a:br>
              <a:rPr lang="en-US" altLang="en-US" sz="1296" dirty="0">
                <a:solidFill>
                  <a:srgbClr val="871094"/>
                </a:solidFill>
                <a:latin typeface="Arial Unicode MS"/>
              </a:rPr>
            </a:br>
            <a:r>
              <a:rPr lang="en-US" altLang="en-US" sz="1296" dirty="0">
                <a:solidFill>
                  <a:srgbClr val="871094"/>
                </a:solidFill>
                <a:latin typeface="Arial Unicode MS"/>
              </a:rPr>
              <a:t>                </a:t>
            </a:r>
            <a:r>
              <a:rPr lang="en-US" altLang="en-US" sz="1296" dirty="0" err="1">
                <a:solidFill>
                  <a:srgbClr val="871094"/>
                </a:solidFill>
                <a:latin typeface="Arial Unicode MS"/>
              </a:rPr>
              <a:t>bindingView</a:t>
            </a:r>
            <a:r>
              <a:rPr lang="en-US" altLang="en-US" sz="1296" dirty="0" err="1">
                <a:solidFill>
                  <a:srgbClr val="080808"/>
                </a:solidFill>
                <a:latin typeface="Arial Unicode MS"/>
              </a:rPr>
              <a:t>.findViewById</a:t>
            </a:r>
            <a:r>
              <a:rPr lang="en-US" altLang="en-US" sz="1296" dirty="0">
                <a:solidFill>
                  <a:srgbClr val="080808"/>
                </a:solidFill>
                <a:latin typeface="Arial Unicode MS"/>
              </a:rPr>
              <a:t>&lt;</a:t>
            </a:r>
            <a:r>
              <a:rPr lang="en-US" altLang="en-US" sz="1296" dirty="0" err="1">
                <a:solidFill>
                  <a:srgbClr val="000000"/>
                </a:solidFill>
                <a:latin typeface="Arial Unicode MS"/>
              </a:rPr>
              <a:t>TextView</a:t>
            </a:r>
            <a:r>
              <a:rPr lang="en-US" altLang="en-US" sz="1296" dirty="0">
                <a:solidFill>
                  <a:srgbClr val="080808"/>
                </a:solidFill>
                <a:latin typeface="Arial Unicode MS"/>
              </a:rPr>
              <a:t>&gt;(</a:t>
            </a:r>
            <a:r>
              <a:rPr lang="en-US" altLang="en-US" sz="1296" dirty="0" err="1">
                <a:solidFill>
                  <a:srgbClr val="000000"/>
                </a:solidFill>
                <a:latin typeface="Arial Unicode MS"/>
              </a:rPr>
              <a:t>R</a:t>
            </a:r>
            <a:r>
              <a:rPr lang="en-US" altLang="en-US" sz="1296" dirty="0" err="1">
                <a:solidFill>
                  <a:srgbClr val="080808"/>
                </a:solidFill>
                <a:latin typeface="Arial Unicode MS"/>
              </a:rPr>
              <a:t>.</a:t>
            </a:r>
            <a:r>
              <a:rPr lang="en-US" altLang="en-US" sz="1296" dirty="0" err="1">
                <a:solidFill>
                  <a:srgbClr val="000000"/>
                </a:solidFill>
                <a:latin typeface="Arial Unicode MS"/>
              </a:rPr>
              <a:t>id</a:t>
            </a:r>
            <a:r>
              <a:rPr lang="en-US" altLang="en-US" sz="1296" dirty="0" err="1">
                <a:solidFill>
                  <a:srgbClr val="080808"/>
                </a:solidFill>
                <a:latin typeface="Arial Unicode MS"/>
              </a:rPr>
              <a:t>.</a:t>
            </a:r>
            <a:r>
              <a:rPr lang="en-US" altLang="en-US" sz="1296" i="1" dirty="0" err="1">
                <a:solidFill>
                  <a:srgbClr val="871094"/>
                </a:solidFill>
                <a:latin typeface="Arial Unicode MS"/>
              </a:rPr>
              <a:t>textView_address</a:t>
            </a:r>
            <a:r>
              <a:rPr lang="en-US" altLang="en-US" sz="1296" dirty="0">
                <a:solidFill>
                  <a:srgbClr val="080808"/>
                </a:solidFill>
                <a:latin typeface="Arial Unicode MS"/>
              </a:rPr>
              <a:t>).</a:t>
            </a:r>
            <a:r>
              <a:rPr lang="en-US" altLang="en-US" sz="1296" i="1" dirty="0">
                <a:solidFill>
                  <a:srgbClr val="871094"/>
                </a:solidFill>
                <a:latin typeface="Arial Unicode MS"/>
              </a:rPr>
              <a:t>text </a:t>
            </a:r>
            <a:r>
              <a:rPr lang="en-US" altLang="en-US" sz="1296" dirty="0">
                <a:solidFill>
                  <a:srgbClr val="080808"/>
                </a:solidFill>
                <a:latin typeface="Arial Unicode MS"/>
              </a:rPr>
              <a:t>= </a:t>
            </a:r>
            <a:r>
              <a:rPr lang="en-US" altLang="en-US" sz="1296" dirty="0" err="1">
                <a:solidFill>
                  <a:srgbClr val="0033B3"/>
                </a:solidFill>
                <a:latin typeface="Arial Unicode MS"/>
              </a:rPr>
              <a:t>this</a:t>
            </a:r>
            <a:r>
              <a:rPr lang="en-US" altLang="en-US" sz="1296" dirty="0" err="1">
                <a:solidFill>
                  <a:srgbClr val="080808"/>
                </a:solidFill>
                <a:latin typeface="Arial Unicode MS"/>
              </a:rPr>
              <a:t>.</a:t>
            </a:r>
            <a:r>
              <a:rPr lang="en-US" altLang="en-US" sz="1296" dirty="0" err="1">
                <a:solidFill>
                  <a:srgbClr val="871094"/>
                </a:solidFill>
                <a:latin typeface="Arial Unicode MS"/>
              </a:rPr>
              <a:t>address</a:t>
            </a:r>
            <a:br>
              <a:rPr lang="en-US" altLang="en-US" sz="1296" b="1" dirty="0">
                <a:solidFill>
                  <a:srgbClr val="080808"/>
                </a:solidFill>
                <a:latin typeface="Arial Unicode MS"/>
              </a:rPr>
            </a:br>
            <a:r>
              <a:rPr lang="en-US" altLang="en-US" sz="1296" b="1" dirty="0">
                <a:solidFill>
                  <a:srgbClr val="080808"/>
                </a:solidFill>
                <a:latin typeface="Arial Unicode MS"/>
              </a:rPr>
              <a:t>            }</a:t>
            </a:r>
            <a:br>
              <a:rPr lang="en-US" altLang="en-US" sz="1296" b="1" dirty="0">
                <a:solidFill>
                  <a:srgbClr val="080808"/>
                </a:solidFill>
                <a:latin typeface="Arial Unicode MS"/>
              </a:rPr>
            </a:br>
            <a:r>
              <a:rPr lang="en-US" altLang="en-US" sz="1296" b="1" dirty="0">
                <a:solidFill>
                  <a:srgbClr val="080808"/>
                </a:solidFill>
                <a:latin typeface="Arial Unicode MS"/>
              </a:rPr>
              <a:t>        }</a:t>
            </a:r>
            <a:br>
              <a:rPr lang="en-US" altLang="en-US" sz="1296" b="1" dirty="0">
                <a:solidFill>
                  <a:srgbClr val="080808"/>
                </a:solidFill>
                <a:latin typeface="Arial Unicode MS"/>
              </a:rPr>
            </a:br>
            <a:r>
              <a:rPr lang="en-US" altLang="en-US" sz="1296" b="1" dirty="0">
                <a:solidFill>
                  <a:srgbClr val="080808"/>
                </a:solidFill>
                <a:latin typeface="Arial Unicode MS"/>
              </a:rPr>
              <a:t>    </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override fun </a:t>
            </a:r>
            <a:r>
              <a:rPr lang="en-US" altLang="en-US" sz="1296" dirty="0" err="1">
                <a:solidFill>
                  <a:srgbClr val="00627A"/>
                </a:solidFill>
                <a:latin typeface="Arial Unicode MS"/>
              </a:rPr>
              <a:t>getItemCount</a:t>
            </a:r>
            <a:r>
              <a:rPr lang="en-US" altLang="en-US" sz="1296" dirty="0">
                <a:solidFill>
                  <a:srgbClr val="080808"/>
                </a:solidFill>
                <a:latin typeface="Arial Unicode MS"/>
              </a:rPr>
              <a:t>(): </a:t>
            </a:r>
            <a:r>
              <a:rPr lang="en-US" altLang="en-US" sz="1296" dirty="0">
                <a:solidFill>
                  <a:srgbClr val="000000"/>
                </a:solidFill>
                <a:latin typeface="Arial Unicode MS"/>
              </a:rPr>
              <a:t>Int </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        </a:t>
            </a:r>
            <a:r>
              <a:rPr lang="en-US" altLang="en-US" sz="1296" dirty="0">
                <a:solidFill>
                  <a:srgbClr val="0033B3"/>
                </a:solidFill>
                <a:latin typeface="Arial Unicode MS"/>
              </a:rPr>
              <a:t>return </a:t>
            </a:r>
            <a:r>
              <a:rPr lang="en-US" altLang="en-US" sz="1296" dirty="0" err="1">
                <a:solidFill>
                  <a:srgbClr val="871094"/>
                </a:solidFill>
                <a:latin typeface="Arial Unicode MS"/>
              </a:rPr>
              <a:t>array</a:t>
            </a:r>
            <a:r>
              <a:rPr lang="en-US" altLang="en-US" sz="1296" dirty="0" err="1">
                <a:solidFill>
                  <a:srgbClr val="080808"/>
                </a:solidFill>
                <a:latin typeface="Arial Unicode MS"/>
              </a:rPr>
              <a:t>.</a:t>
            </a:r>
            <a:r>
              <a:rPr lang="en-US" altLang="en-US" sz="1296" dirty="0" err="1">
                <a:solidFill>
                  <a:srgbClr val="871094"/>
                </a:solidFill>
                <a:latin typeface="Arial Unicode MS"/>
              </a:rPr>
              <a:t>size</a:t>
            </a:r>
            <a:br>
              <a:rPr lang="en-US" altLang="en-US" sz="1296" dirty="0">
                <a:solidFill>
                  <a:srgbClr val="871094"/>
                </a:solidFill>
                <a:latin typeface="Arial Unicode MS"/>
              </a:rPr>
            </a:br>
            <a:r>
              <a:rPr lang="en-US" altLang="en-US" sz="1296" dirty="0">
                <a:solidFill>
                  <a:srgbClr val="871094"/>
                </a:solidFill>
                <a:latin typeface="Arial Unicode MS"/>
              </a:rPr>
              <a:t>    </a:t>
            </a:r>
            <a:r>
              <a:rPr lang="en-US" altLang="en-US" sz="1296" dirty="0">
                <a:solidFill>
                  <a:srgbClr val="080808"/>
                </a:solidFill>
                <a:latin typeface="Arial Unicode MS"/>
              </a:rPr>
              <a:t>}</a:t>
            </a:r>
            <a:br>
              <a:rPr lang="en-US" altLang="en-US" sz="1296" dirty="0">
                <a:solidFill>
                  <a:srgbClr val="080808"/>
                </a:solidFill>
                <a:latin typeface="Arial Unicode MS"/>
              </a:rPr>
            </a:br>
            <a:r>
              <a:rPr lang="en-US" altLang="en-US" sz="1296" dirty="0">
                <a:solidFill>
                  <a:srgbClr val="080808"/>
                </a:solidFill>
                <a:latin typeface="Arial Unicode MS"/>
              </a:rPr>
              <a:t>}</a:t>
            </a:r>
            <a:endParaRPr lang="en-US" altLang="en-US" sz="2376" dirty="0">
              <a:solidFill>
                <a:schemeClr val="tx1"/>
              </a:solidFill>
              <a:latin typeface="Arial" panose="020B0604020202020204" pitchFamily="34" charset="0"/>
            </a:endParaRPr>
          </a:p>
        </p:txBody>
      </p:sp>
    </p:spTree>
    <p:extLst>
      <p:ext uri="{BB962C8B-B14F-4D97-AF65-F5344CB8AC3E}">
        <p14:creationId xmlns:p14="http://schemas.microsoft.com/office/powerpoint/2010/main" val="26648224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tx1"/>
                </a:solidFill>
                <a:latin typeface="+mj-lt"/>
              </a:rPr>
              <a:pPr marL="13716">
                <a:lnSpc>
                  <a:spcPts val="857"/>
                </a:lnSpc>
              </a:pPr>
              <a:t>125</a:t>
            </a:fld>
            <a:endParaRPr lang="en-IN" sz="2376"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a:solidFill>
                  <a:schemeClr val="tx1"/>
                </a:solidFill>
                <a:latin typeface="+mj-lt"/>
                <a:ea typeface="+mj-ea"/>
              </a:rPr>
              <a:t>Grid View</a:t>
            </a:r>
            <a:endParaRPr lang="en-US" sz="2880" dirty="0">
              <a:solidFill>
                <a:schemeClr val="tx1"/>
              </a:solidFill>
              <a:latin typeface="+mj-lt"/>
            </a:endParaRPr>
          </a:p>
        </p:txBody>
      </p:sp>
      <p:sp>
        <p:nvSpPr>
          <p:cNvPr id="6" name="Rectangle 5"/>
          <p:cNvSpPr/>
          <p:nvPr/>
        </p:nvSpPr>
        <p:spPr>
          <a:xfrm>
            <a:off x="374904" y="1145286"/>
            <a:ext cx="6086426" cy="823559"/>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What is Grid View</a:t>
            </a:r>
          </a:p>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How to Implement the Grid view.</a:t>
            </a:r>
            <a:endParaRPr lang="en-US" sz="2376" dirty="0">
              <a:solidFill>
                <a:schemeClr val="tx1"/>
              </a:solidFill>
              <a:latin typeface="+mj-lt"/>
              <a:cs typeface="Calibri"/>
            </a:endParaRPr>
          </a:p>
        </p:txBody>
      </p:sp>
    </p:spTree>
    <p:extLst>
      <p:ext uri="{BB962C8B-B14F-4D97-AF65-F5344CB8AC3E}">
        <p14:creationId xmlns:p14="http://schemas.microsoft.com/office/powerpoint/2010/main" val="23572633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tx1"/>
                </a:solidFill>
                <a:latin typeface="+mj-lt"/>
              </a:rPr>
              <a:pPr marL="13716">
                <a:lnSpc>
                  <a:spcPts val="857"/>
                </a:lnSpc>
              </a:pPr>
              <a:t>126</a:t>
            </a:fld>
            <a:endParaRPr lang="en-IN" sz="2376"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a:solidFill>
                  <a:schemeClr val="tx1"/>
                </a:solidFill>
                <a:latin typeface="+mj-lt"/>
                <a:ea typeface="+mj-ea"/>
              </a:rPr>
              <a:t>Grid View</a:t>
            </a:r>
            <a:endParaRPr lang="en-US" sz="2880" dirty="0">
              <a:solidFill>
                <a:schemeClr val="tx1"/>
              </a:solidFill>
              <a:latin typeface="+mj-lt"/>
            </a:endParaRPr>
          </a:p>
        </p:txBody>
      </p:sp>
      <p:sp>
        <p:nvSpPr>
          <p:cNvPr id="6" name="Rectangle 5"/>
          <p:cNvSpPr/>
          <p:nvPr/>
        </p:nvSpPr>
        <p:spPr>
          <a:xfrm>
            <a:off x="374904" y="1145286"/>
            <a:ext cx="6086426" cy="823559"/>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What is Grid View</a:t>
            </a:r>
          </a:p>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How to Implement the Grid view.</a:t>
            </a:r>
            <a:endParaRPr lang="en-US" sz="2376" dirty="0">
              <a:solidFill>
                <a:schemeClr val="tx1"/>
              </a:solidFill>
              <a:latin typeface="+mj-lt"/>
              <a:cs typeface="Calibri"/>
            </a:endParaRPr>
          </a:p>
        </p:txBody>
      </p:sp>
    </p:spTree>
    <p:extLst>
      <p:ext uri="{BB962C8B-B14F-4D97-AF65-F5344CB8AC3E}">
        <p14:creationId xmlns:p14="http://schemas.microsoft.com/office/powerpoint/2010/main" val="19698987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bg1"/>
                </a:solidFill>
                <a:latin typeface="+mj-lt"/>
              </a:rPr>
              <a:pPr marL="13716">
                <a:lnSpc>
                  <a:spcPts val="857"/>
                </a:lnSpc>
              </a:pPr>
              <a:t>127</a:t>
            </a:fld>
            <a:endParaRPr lang="en-IN" sz="2376" dirty="0">
              <a:solidFill>
                <a:schemeClr val="bg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a:solidFill>
                  <a:schemeClr val="bg1"/>
                </a:solidFill>
                <a:latin typeface="+mj-lt"/>
                <a:ea typeface="+mj-ea"/>
              </a:rPr>
              <a:t>Grid View</a:t>
            </a:r>
            <a:endParaRPr lang="en-US" sz="2880" dirty="0">
              <a:solidFill>
                <a:schemeClr val="bg1"/>
              </a:solidFill>
              <a:latin typeface="+mj-lt"/>
            </a:endParaRPr>
          </a:p>
        </p:txBody>
      </p:sp>
      <p:sp>
        <p:nvSpPr>
          <p:cNvPr id="6" name="Rectangle 5"/>
          <p:cNvSpPr/>
          <p:nvPr/>
        </p:nvSpPr>
        <p:spPr>
          <a:xfrm>
            <a:off x="374904" y="1145286"/>
            <a:ext cx="6086426" cy="823559"/>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bg1"/>
                </a:solidFill>
                <a:latin typeface="+mj-lt"/>
              </a:rPr>
              <a:t>What is Grid View</a:t>
            </a:r>
          </a:p>
          <a:p>
            <a:pPr marL="251460" marR="1829" indent="-246888" algn="just" defTabSz="329184">
              <a:spcBef>
                <a:spcPts val="34"/>
              </a:spcBef>
              <a:buFont typeface="Wingdings" panose="05000000000000000000" pitchFamily="2" charset="2"/>
              <a:buChar char="q"/>
            </a:pPr>
            <a:r>
              <a:rPr lang="en-US" sz="2376" b="1" i="1" spc="-2" dirty="0">
                <a:solidFill>
                  <a:schemeClr val="bg1"/>
                </a:solidFill>
                <a:latin typeface="+mj-lt"/>
              </a:rPr>
              <a:t>How to Implement the Grid view.</a:t>
            </a:r>
            <a:endParaRPr lang="en-US" sz="2376" dirty="0">
              <a:solidFill>
                <a:schemeClr val="bg1"/>
              </a:solidFill>
              <a:latin typeface="+mj-lt"/>
              <a:cs typeface="Calibri"/>
            </a:endParaRPr>
          </a:p>
        </p:txBody>
      </p:sp>
      <p:pic>
        <p:nvPicPr>
          <p:cNvPr id="2" name="Picture 1"/>
          <p:cNvPicPr>
            <a:picLocks noChangeAspect="1"/>
          </p:cNvPicPr>
          <p:nvPr/>
        </p:nvPicPr>
        <p:blipFill>
          <a:blip r:embed="rId2"/>
          <a:stretch>
            <a:fillRect/>
          </a:stretch>
        </p:blipFill>
        <p:spPr>
          <a:xfrm>
            <a:off x="868680" y="1914420"/>
            <a:ext cx="2359152" cy="2979835"/>
          </a:xfrm>
          <a:prstGeom prst="rect">
            <a:avLst/>
          </a:prstGeom>
        </p:spPr>
      </p:pic>
      <p:pic>
        <p:nvPicPr>
          <p:cNvPr id="4" name="Picture 3"/>
          <p:cNvPicPr>
            <a:picLocks noChangeAspect="1"/>
          </p:cNvPicPr>
          <p:nvPr/>
        </p:nvPicPr>
        <p:blipFill>
          <a:blip r:embed="rId3"/>
          <a:stretch>
            <a:fillRect/>
          </a:stretch>
        </p:blipFill>
        <p:spPr>
          <a:xfrm>
            <a:off x="4883990" y="1967710"/>
            <a:ext cx="3154680" cy="2871145"/>
          </a:xfrm>
          <a:prstGeom prst="rect">
            <a:avLst/>
          </a:prstGeom>
        </p:spPr>
      </p:pic>
    </p:spTree>
    <p:extLst>
      <p:ext uri="{BB962C8B-B14F-4D97-AF65-F5344CB8AC3E}">
        <p14:creationId xmlns:p14="http://schemas.microsoft.com/office/powerpoint/2010/main" val="36820515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tx1"/>
                </a:solidFill>
                <a:latin typeface="+mj-lt"/>
              </a:rPr>
              <a:pPr marL="13716">
                <a:lnSpc>
                  <a:spcPts val="857"/>
                </a:lnSpc>
              </a:pPr>
              <a:t>128</a:t>
            </a:fld>
            <a:endParaRPr lang="en-IN" sz="2376"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a:solidFill>
                  <a:schemeClr val="tx1"/>
                </a:solidFill>
                <a:latin typeface="+mj-lt"/>
                <a:ea typeface="+mj-ea"/>
              </a:rPr>
              <a:t>Grid View</a:t>
            </a:r>
            <a:endParaRPr lang="en-US" sz="2880" dirty="0">
              <a:solidFill>
                <a:schemeClr val="tx1"/>
              </a:solidFill>
              <a:latin typeface="+mj-lt"/>
            </a:endParaRPr>
          </a:p>
        </p:txBody>
      </p:sp>
      <p:sp>
        <p:nvSpPr>
          <p:cNvPr id="6" name="Rectangle 5"/>
          <p:cNvSpPr/>
          <p:nvPr/>
        </p:nvSpPr>
        <p:spPr>
          <a:xfrm>
            <a:off x="374904" y="1145286"/>
            <a:ext cx="8174736" cy="1920398"/>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What is Grid View</a:t>
            </a:r>
          </a:p>
          <a:p>
            <a:pPr marL="251460" marR="1829" indent="-246888" algn="just" defTabSz="329184">
              <a:spcBef>
                <a:spcPts val="34"/>
              </a:spcBef>
              <a:buFont typeface="Wingdings" panose="05000000000000000000" pitchFamily="2" charset="2"/>
              <a:buChar char="q"/>
            </a:pPr>
            <a:r>
              <a:rPr lang="en-US" sz="2376" dirty="0">
                <a:solidFill>
                  <a:schemeClr val="tx1"/>
                </a:solidFill>
                <a:latin typeface="+mj-lt"/>
                <a:cs typeface="Calibri"/>
              </a:rPr>
              <a:t>Android </a:t>
            </a:r>
            <a:r>
              <a:rPr lang="en-US" sz="2376" dirty="0" err="1">
                <a:solidFill>
                  <a:schemeClr val="tx1"/>
                </a:solidFill>
                <a:latin typeface="+mj-lt"/>
                <a:cs typeface="Calibri"/>
              </a:rPr>
              <a:t>GridView</a:t>
            </a:r>
            <a:r>
              <a:rPr lang="en-US" sz="2376" dirty="0">
                <a:solidFill>
                  <a:schemeClr val="tx1"/>
                </a:solidFill>
                <a:latin typeface="+mj-lt"/>
                <a:cs typeface="Calibri"/>
              </a:rPr>
              <a:t> shows items in two-dimensional scrolling grid (rows &amp; columns) and the grid items are not necessarily predetermined but they automatically inserted to the layout using a </a:t>
            </a:r>
            <a:r>
              <a:rPr lang="en-US" sz="2376" dirty="0" err="1">
                <a:solidFill>
                  <a:schemeClr val="tx1"/>
                </a:solidFill>
                <a:latin typeface="+mj-lt"/>
                <a:cs typeface="Calibri"/>
              </a:rPr>
              <a:t>ListAdapter</a:t>
            </a:r>
            <a:endParaRPr lang="en-US" sz="2376" dirty="0">
              <a:solidFill>
                <a:schemeClr val="tx1"/>
              </a:solidFill>
              <a:latin typeface="+mj-lt"/>
              <a:cs typeface="Calibri"/>
            </a:endParaRPr>
          </a:p>
        </p:txBody>
      </p:sp>
    </p:spTree>
    <p:extLst>
      <p:ext uri="{BB962C8B-B14F-4D97-AF65-F5344CB8AC3E}">
        <p14:creationId xmlns:p14="http://schemas.microsoft.com/office/powerpoint/2010/main" val="22856030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tx1"/>
                </a:solidFill>
                <a:latin typeface="+mj-lt"/>
              </a:rPr>
              <a:pPr marL="13716">
                <a:lnSpc>
                  <a:spcPts val="857"/>
                </a:lnSpc>
              </a:pPr>
              <a:t>129</a:t>
            </a:fld>
            <a:endParaRPr lang="en-IN" sz="2376" dirty="0">
              <a:solidFill>
                <a:schemeClr val="tx1"/>
              </a:solidFill>
              <a:latin typeface="+mj-lt"/>
            </a:endParaRPr>
          </a:p>
        </p:txBody>
      </p:sp>
      <p:sp>
        <p:nvSpPr>
          <p:cNvPr id="5" name="Rectangle 4"/>
          <p:cNvSpPr/>
          <p:nvPr/>
        </p:nvSpPr>
        <p:spPr>
          <a:xfrm>
            <a:off x="1225296" y="267462"/>
            <a:ext cx="4087368" cy="535531"/>
          </a:xfrm>
          <a:prstGeom prst="rect">
            <a:avLst/>
          </a:prstGeom>
        </p:spPr>
        <p:txBody>
          <a:bodyPr wrap="square">
            <a:spAutoFit/>
          </a:bodyPr>
          <a:lstStyle/>
          <a:p>
            <a:pPr defTabSz="329184">
              <a:buClrTx/>
              <a:defRPr/>
            </a:pPr>
            <a:r>
              <a:rPr lang="en-US" sz="2880" b="1" spc="-16" dirty="0">
                <a:solidFill>
                  <a:schemeClr val="tx1"/>
                </a:solidFill>
                <a:latin typeface="+mj-lt"/>
                <a:ea typeface="+mj-ea"/>
              </a:rPr>
              <a:t>Grid View</a:t>
            </a:r>
            <a:endParaRPr lang="en-US" sz="2880" dirty="0">
              <a:solidFill>
                <a:schemeClr val="tx1"/>
              </a:solidFill>
              <a:latin typeface="+mj-lt"/>
            </a:endParaRPr>
          </a:p>
        </p:txBody>
      </p:sp>
      <p:sp>
        <p:nvSpPr>
          <p:cNvPr id="6" name="Rectangle 5"/>
          <p:cNvSpPr/>
          <p:nvPr/>
        </p:nvSpPr>
        <p:spPr>
          <a:xfrm>
            <a:off x="374904" y="1145286"/>
            <a:ext cx="8174736" cy="1920398"/>
          </a:xfrm>
          <a:prstGeom prst="rect">
            <a:avLst/>
          </a:prstGeom>
        </p:spPr>
        <p:txBody>
          <a:bodyPr wrap="square">
            <a:spAutoFit/>
          </a:bodyPr>
          <a:lstStyle/>
          <a:p>
            <a:pPr marL="251460" marR="1829" indent="-246888" algn="just" defTabSz="329184">
              <a:spcBef>
                <a:spcPts val="34"/>
              </a:spcBef>
              <a:buFont typeface="Wingdings" panose="05000000000000000000" pitchFamily="2" charset="2"/>
              <a:buChar char="q"/>
            </a:pPr>
            <a:r>
              <a:rPr lang="en-US" sz="2376" b="1" i="1" spc="-2" dirty="0">
                <a:solidFill>
                  <a:schemeClr val="tx1"/>
                </a:solidFill>
                <a:latin typeface="+mj-lt"/>
              </a:rPr>
              <a:t>What is Grid View</a:t>
            </a:r>
          </a:p>
          <a:p>
            <a:pPr marL="251460" marR="1829" indent="-246888" algn="just" defTabSz="329184">
              <a:spcBef>
                <a:spcPts val="34"/>
              </a:spcBef>
              <a:buFont typeface="Wingdings" panose="05000000000000000000" pitchFamily="2" charset="2"/>
              <a:buChar char="q"/>
            </a:pPr>
            <a:r>
              <a:rPr lang="en-US" sz="2376" dirty="0">
                <a:solidFill>
                  <a:schemeClr val="tx1"/>
                </a:solidFill>
                <a:latin typeface="+mj-lt"/>
                <a:cs typeface="Calibri"/>
              </a:rPr>
              <a:t>Android </a:t>
            </a:r>
            <a:r>
              <a:rPr lang="en-US" sz="2376" dirty="0" err="1">
                <a:solidFill>
                  <a:schemeClr val="tx1"/>
                </a:solidFill>
                <a:latin typeface="+mj-lt"/>
                <a:cs typeface="Calibri"/>
              </a:rPr>
              <a:t>GridView</a:t>
            </a:r>
            <a:r>
              <a:rPr lang="en-US" sz="2376" dirty="0">
                <a:solidFill>
                  <a:schemeClr val="tx1"/>
                </a:solidFill>
                <a:latin typeface="+mj-lt"/>
                <a:cs typeface="Calibri"/>
              </a:rPr>
              <a:t> shows items in two-dimensional scrolling grid (rows &amp; columns) and the grid items are not necessarily predetermined but they automatically inserted to the layout using a </a:t>
            </a:r>
            <a:r>
              <a:rPr lang="en-US" sz="2376" dirty="0" err="1">
                <a:solidFill>
                  <a:schemeClr val="tx1"/>
                </a:solidFill>
                <a:latin typeface="+mj-lt"/>
                <a:cs typeface="Calibri"/>
              </a:rPr>
              <a:t>ListAdapter</a:t>
            </a:r>
            <a:endParaRPr lang="en-US" sz="2376" dirty="0">
              <a:solidFill>
                <a:schemeClr val="tx1"/>
              </a:solidFill>
              <a:latin typeface="+mj-lt"/>
              <a:cs typeface="Calibri"/>
            </a:endParaRPr>
          </a:p>
        </p:txBody>
      </p:sp>
    </p:spTree>
    <p:extLst>
      <p:ext uri="{BB962C8B-B14F-4D97-AF65-F5344CB8AC3E}">
        <p14:creationId xmlns:p14="http://schemas.microsoft.com/office/powerpoint/2010/main" val="390034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1659636"/>
            <a:ext cx="6858000" cy="3483864"/>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056065" y="168483"/>
            <a:ext cx="4309339" cy="435273"/>
          </a:xfrm>
          <a:prstGeom prst="rect">
            <a:avLst/>
          </a:prstGeom>
        </p:spPr>
        <p:txBody>
          <a:bodyPr spcFirstLastPara="1" vert="horz" wrap="square" lIns="0" tIns="4343" rIns="0" bIns="0" rtlCol="0" anchor="t" anchorCtr="0">
            <a:spAutoFit/>
          </a:bodyPr>
          <a:lstStyle/>
          <a:p>
            <a:pPr marL="4572">
              <a:spcBef>
                <a:spcPts val="34"/>
              </a:spcBef>
            </a:pPr>
            <a:r>
              <a:rPr spc="-20" dirty="0"/>
              <a:t>gravity </a:t>
            </a:r>
            <a:r>
              <a:rPr spc="-2" dirty="0"/>
              <a:t>vs.</a:t>
            </a:r>
            <a:r>
              <a:rPr spc="-14" dirty="0"/>
              <a:t> </a:t>
            </a:r>
            <a:r>
              <a:rPr spc="-18" dirty="0"/>
              <a:t>layout_gravity</a:t>
            </a:r>
          </a:p>
        </p:txBody>
      </p:sp>
      <p:sp>
        <p:nvSpPr>
          <p:cNvPr id="4" name="object 4"/>
          <p:cNvSpPr txBox="1"/>
          <p:nvPr/>
        </p:nvSpPr>
        <p:spPr>
          <a:xfrm>
            <a:off x="1637691" y="897484"/>
            <a:ext cx="5992749" cy="720735"/>
          </a:xfrm>
          <a:prstGeom prst="rect">
            <a:avLst/>
          </a:prstGeom>
        </p:spPr>
        <p:txBody>
          <a:bodyPr vert="horz" wrap="square" lIns="0" tIns="4343" rIns="0" bIns="0" rtlCol="0">
            <a:spAutoFit/>
          </a:bodyPr>
          <a:lstStyle/>
          <a:p>
            <a:pPr marL="4572">
              <a:lnSpc>
                <a:spcPts val="2106"/>
              </a:lnSpc>
              <a:spcBef>
                <a:spcPts val="34"/>
              </a:spcBef>
            </a:pPr>
            <a:r>
              <a:rPr sz="1764" b="1" spc="-2" dirty="0">
                <a:solidFill>
                  <a:schemeClr val="tx1"/>
                </a:solidFill>
              </a:rPr>
              <a:t>android:gravity</a:t>
            </a:r>
            <a:endParaRPr sz="1764" dirty="0">
              <a:solidFill>
                <a:schemeClr val="tx1"/>
              </a:solidFill>
            </a:endParaRPr>
          </a:p>
          <a:p>
            <a:pPr marL="4572" marR="1829">
              <a:lnSpc>
                <a:spcPts val="1771"/>
              </a:lnSpc>
              <a:spcBef>
                <a:spcPts val="49"/>
              </a:spcBef>
            </a:pPr>
            <a:r>
              <a:rPr sz="1476" dirty="0">
                <a:solidFill>
                  <a:schemeClr val="tx1"/>
                </a:solidFill>
              </a:rPr>
              <a:t>specifies how to place the content of an object, both on the x-and</a:t>
            </a:r>
            <a:r>
              <a:rPr sz="1476" spc="-112" dirty="0">
                <a:solidFill>
                  <a:schemeClr val="tx1"/>
                </a:solidFill>
              </a:rPr>
              <a:t> </a:t>
            </a:r>
            <a:r>
              <a:rPr sz="1476" dirty="0">
                <a:solidFill>
                  <a:schemeClr val="tx1"/>
                </a:solidFill>
              </a:rPr>
              <a:t>y-axis,  within the object</a:t>
            </a:r>
            <a:r>
              <a:rPr sz="1476" spc="-29" dirty="0">
                <a:solidFill>
                  <a:schemeClr val="tx1"/>
                </a:solidFill>
              </a:rPr>
              <a:t> </a:t>
            </a:r>
            <a:r>
              <a:rPr sz="1476" dirty="0">
                <a:solidFill>
                  <a:schemeClr val="tx1"/>
                </a:solidFill>
              </a:rPr>
              <a:t>itself.</a:t>
            </a:r>
          </a:p>
        </p:txBody>
      </p:sp>
      <p:sp>
        <p:nvSpPr>
          <p:cNvPr id="5" name="object 5"/>
          <p:cNvSpPr txBox="1"/>
          <p:nvPr/>
        </p:nvSpPr>
        <p:spPr>
          <a:xfrm>
            <a:off x="1692555" y="2327606"/>
            <a:ext cx="5873877" cy="2090341"/>
          </a:xfrm>
          <a:prstGeom prst="rect">
            <a:avLst/>
          </a:prstGeom>
        </p:spPr>
        <p:txBody>
          <a:bodyPr vert="horz" wrap="square" lIns="0" tIns="4343" rIns="0" bIns="0" rtlCol="0">
            <a:spAutoFit/>
          </a:bodyPr>
          <a:lstStyle/>
          <a:p>
            <a:pPr marL="2738856">
              <a:spcBef>
                <a:spcPts val="34"/>
              </a:spcBef>
            </a:pPr>
            <a:r>
              <a:rPr sz="2088" b="1" spc="-2" dirty="0">
                <a:solidFill>
                  <a:srgbClr val="F79446"/>
                </a:solidFill>
              </a:rPr>
              <a:t>android:gravity="center"</a:t>
            </a:r>
            <a:endParaRPr sz="2088"/>
          </a:p>
          <a:p>
            <a:pPr marL="4572">
              <a:lnSpc>
                <a:spcPts val="2106"/>
              </a:lnSpc>
              <a:spcBef>
                <a:spcPts val="1319"/>
              </a:spcBef>
            </a:pPr>
            <a:r>
              <a:rPr sz="1764" b="1" spc="-2" dirty="0"/>
              <a:t>android:layout_gravity</a:t>
            </a:r>
            <a:endParaRPr sz="1764"/>
          </a:p>
          <a:p>
            <a:pPr marL="4572" marR="570357">
              <a:lnSpc>
                <a:spcPts val="1771"/>
              </a:lnSpc>
              <a:spcBef>
                <a:spcPts val="49"/>
              </a:spcBef>
            </a:pPr>
            <a:r>
              <a:rPr sz="1476" dirty="0"/>
              <a:t>positions the view with respect to its parent (i.e. what the view</a:t>
            </a:r>
            <a:r>
              <a:rPr sz="1476" spc="-101" dirty="0"/>
              <a:t> </a:t>
            </a:r>
            <a:r>
              <a:rPr sz="1476" dirty="0"/>
              <a:t>is  contained</a:t>
            </a:r>
            <a:r>
              <a:rPr sz="1476" spc="-23" dirty="0"/>
              <a:t> </a:t>
            </a:r>
            <a:r>
              <a:rPr sz="1476" dirty="0"/>
              <a:t>in).</a:t>
            </a:r>
            <a:endParaRPr sz="1476"/>
          </a:p>
          <a:p>
            <a:pPr>
              <a:lnSpc>
                <a:spcPct val="100000"/>
              </a:lnSpc>
            </a:pPr>
            <a:endParaRPr sz="1656"/>
          </a:p>
          <a:p>
            <a:pPr>
              <a:spcBef>
                <a:spcPts val="9"/>
              </a:spcBef>
            </a:pPr>
            <a:endParaRPr sz="1890"/>
          </a:p>
          <a:p>
            <a:pPr marL="1545336"/>
            <a:r>
              <a:rPr sz="2088" b="1" spc="-4" dirty="0">
                <a:solidFill>
                  <a:srgbClr val="F79446"/>
                </a:solidFill>
              </a:rPr>
              <a:t>android:layout_gravity=“center”</a:t>
            </a:r>
            <a:endParaRPr sz="2088"/>
          </a:p>
        </p:txBody>
      </p:sp>
      <p:sp>
        <p:nvSpPr>
          <p:cNvPr id="6" name="object 6"/>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16</a:t>
            </a:r>
            <a:endParaRPr sz="864">
              <a:latin typeface="Calibri"/>
              <a:cs typeface="Calibri"/>
            </a:endParaRPr>
          </a:p>
        </p:txBody>
      </p:sp>
      <p:sp>
        <p:nvSpPr>
          <p:cNvPr id="7" name="object 7"/>
          <p:cNvSpPr/>
          <p:nvPr/>
        </p:nvSpPr>
        <p:spPr>
          <a:xfrm>
            <a:off x="1143000" y="4397715"/>
            <a:ext cx="6858000" cy="745922"/>
          </a:xfrm>
          <a:custGeom>
            <a:avLst/>
            <a:gdLst/>
            <a:ahLst/>
            <a:cxnLst/>
            <a:rect l="l" t="t" r="r" b="b"/>
            <a:pathLst>
              <a:path w="19050000" h="2072005">
                <a:moveTo>
                  <a:pt x="19050000" y="0"/>
                </a:moveTo>
                <a:lnTo>
                  <a:pt x="0" y="0"/>
                </a:lnTo>
                <a:lnTo>
                  <a:pt x="0" y="2071623"/>
                </a:lnTo>
                <a:lnTo>
                  <a:pt x="19050000" y="2071623"/>
                </a:lnTo>
                <a:lnTo>
                  <a:pt x="19050000" y="0"/>
                </a:lnTo>
                <a:close/>
              </a:path>
            </a:pathLst>
          </a:custGeom>
          <a:solidFill>
            <a:srgbClr val="FFFFFF"/>
          </a:solidFill>
        </p:spPr>
        <p:txBody>
          <a:bodyPr wrap="square" lIns="0" tIns="0" rIns="0" bIns="0" rtlCol="0"/>
          <a:lstStyle/>
          <a:p>
            <a:endParaRPr sz="504"/>
          </a:p>
        </p:txBody>
      </p:sp>
      <p:sp>
        <p:nvSpPr>
          <p:cNvPr id="8" name="object 8"/>
          <p:cNvSpPr/>
          <p:nvPr/>
        </p:nvSpPr>
        <p:spPr>
          <a:xfrm>
            <a:off x="1143000" y="4397715"/>
            <a:ext cx="6858000" cy="745922"/>
          </a:xfrm>
          <a:custGeom>
            <a:avLst/>
            <a:gdLst/>
            <a:ahLst/>
            <a:cxnLst/>
            <a:rect l="l" t="t" r="r" b="b"/>
            <a:pathLst>
              <a:path w="19050000" h="2072005">
                <a:moveTo>
                  <a:pt x="0" y="2071623"/>
                </a:moveTo>
                <a:lnTo>
                  <a:pt x="19050000" y="2071623"/>
                </a:lnTo>
                <a:lnTo>
                  <a:pt x="19050000" y="0"/>
                </a:lnTo>
                <a:lnTo>
                  <a:pt x="0" y="0"/>
                </a:lnTo>
                <a:lnTo>
                  <a:pt x="0" y="2071623"/>
                </a:lnTo>
                <a:close/>
              </a:path>
            </a:pathLst>
          </a:custGeom>
          <a:ln w="25400">
            <a:solidFill>
              <a:srgbClr val="385D89"/>
            </a:solidFill>
          </a:ln>
        </p:spPr>
        <p:txBody>
          <a:bodyPr wrap="square" lIns="0" tIns="0" rIns="0" bIns="0" rtlCol="0"/>
          <a:lstStyle/>
          <a:p>
            <a:endParaRPr sz="504"/>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bg1"/>
                </a:solidFill>
                <a:latin typeface="+mj-lt"/>
              </a:rPr>
              <a:pPr marL="13716">
                <a:lnSpc>
                  <a:spcPts val="857"/>
                </a:lnSpc>
              </a:pPr>
              <a:t>130</a:t>
            </a:fld>
            <a:endParaRPr lang="en-IN" sz="2376" dirty="0">
              <a:solidFill>
                <a:schemeClr val="bg1"/>
              </a:solidFill>
              <a:latin typeface="+mj-lt"/>
            </a:endParaRPr>
          </a:p>
        </p:txBody>
      </p:sp>
      <p:sp>
        <p:nvSpPr>
          <p:cNvPr id="2" name="Rectangle 1"/>
          <p:cNvSpPr/>
          <p:nvPr/>
        </p:nvSpPr>
        <p:spPr>
          <a:xfrm>
            <a:off x="813816" y="240030"/>
            <a:ext cx="4279392" cy="491225"/>
          </a:xfrm>
          <a:prstGeom prst="rect">
            <a:avLst/>
          </a:prstGeom>
        </p:spPr>
        <p:txBody>
          <a:bodyPr wrap="square">
            <a:spAutoFit/>
          </a:bodyPr>
          <a:lstStyle/>
          <a:p>
            <a:r>
              <a:rPr lang="en-US" sz="2592" dirty="0">
                <a:solidFill>
                  <a:schemeClr val="tx1"/>
                </a:solidFill>
              </a:rPr>
              <a:t>Grid View Attributes</a:t>
            </a:r>
          </a:p>
        </p:txBody>
      </p:sp>
      <p:pic>
        <p:nvPicPr>
          <p:cNvPr id="4" name="Picture 3"/>
          <p:cNvPicPr>
            <a:picLocks noChangeAspect="1"/>
          </p:cNvPicPr>
          <p:nvPr/>
        </p:nvPicPr>
        <p:blipFill>
          <a:blip r:embed="rId2"/>
          <a:stretch>
            <a:fillRect/>
          </a:stretch>
        </p:blipFill>
        <p:spPr>
          <a:xfrm>
            <a:off x="1033272" y="843534"/>
            <a:ext cx="6364224" cy="4050721"/>
          </a:xfrm>
          <a:prstGeom prst="rect">
            <a:avLst/>
          </a:prstGeom>
        </p:spPr>
      </p:pic>
    </p:spTree>
    <p:extLst>
      <p:ext uri="{BB962C8B-B14F-4D97-AF65-F5344CB8AC3E}">
        <p14:creationId xmlns:p14="http://schemas.microsoft.com/office/powerpoint/2010/main" val="4186690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B79F6-8151-48FF-B4E9-A6739B7857DA}"/>
              </a:ext>
            </a:extLst>
          </p:cNvPr>
          <p:cNvSpPr>
            <a:spLocks noGrp="1"/>
          </p:cNvSpPr>
          <p:nvPr>
            <p:ph type="sldNum" sz="quarter" idx="12"/>
          </p:nvPr>
        </p:nvSpPr>
        <p:spPr>
          <a:xfrm>
            <a:off x="6583680" y="4783455"/>
            <a:ext cx="2103120" cy="110800"/>
          </a:xfrm>
        </p:spPr>
        <p:txBody>
          <a:bodyPr/>
          <a:lstStyle/>
          <a:p>
            <a:pPr marL="13716">
              <a:lnSpc>
                <a:spcPts val="857"/>
              </a:lnSpc>
            </a:pPr>
            <a:fld id="{81D60167-4931-47E6-BA6A-407CBD079E47}" type="slidenum">
              <a:rPr lang="en-IN" sz="2376">
                <a:solidFill>
                  <a:schemeClr val="bg1"/>
                </a:solidFill>
                <a:latin typeface="+mj-lt"/>
              </a:rPr>
              <a:pPr marL="13716">
                <a:lnSpc>
                  <a:spcPts val="857"/>
                </a:lnSpc>
              </a:pPr>
              <a:t>131</a:t>
            </a:fld>
            <a:endParaRPr lang="en-IN" sz="2376" dirty="0">
              <a:solidFill>
                <a:schemeClr val="bg1"/>
              </a:solidFill>
              <a:latin typeface="+mj-lt"/>
            </a:endParaRPr>
          </a:p>
        </p:txBody>
      </p:sp>
      <p:sp>
        <p:nvSpPr>
          <p:cNvPr id="2" name="Rectangle 1"/>
          <p:cNvSpPr/>
          <p:nvPr/>
        </p:nvSpPr>
        <p:spPr>
          <a:xfrm>
            <a:off x="813816" y="240030"/>
            <a:ext cx="4279392" cy="491225"/>
          </a:xfrm>
          <a:prstGeom prst="rect">
            <a:avLst/>
          </a:prstGeom>
        </p:spPr>
        <p:txBody>
          <a:bodyPr wrap="square">
            <a:spAutoFit/>
          </a:bodyPr>
          <a:lstStyle/>
          <a:p>
            <a:r>
              <a:rPr lang="en-US" sz="2592" dirty="0">
                <a:solidFill>
                  <a:schemeClr val="tx1"/>
                </a:solidFill>
              </a:rPr>
              <a:t>Grid View Attributes</a:t>
            </a:r>
          </a:p>
        </p:txBody>
      </p:sp>
      <p:pic>
        <p:nvPicPr>
          <p:cNvPr id="5" name="Picture 4"/>
          <p:cNvPicPr>
            <a:picLocks noChangeAspect="1"/>
          </p:cNvPicPr>
          <p:nvPr/>
        </p:nvPicPr>
        <p:blipFill>
          <a:blip r:embed="rId2"/>
          <a:stretch>
            <a:fillRect/>
          </a:stretch>
        </p:blipFill>
        <p:spPr>
          <a:xfrm>
            <a:off x="950976" y="843534"/>
            <a:ext cx="6117336" cy="3648456"/>
          </a:xfrm>
          <a:prstGeom prst="rect">
            <a:avLst/>
          </a:prstGeom>
        </p:spPr>
      </p:pic>
    </p:spTree>
    <p:extLst>
      <p:ext uri="{BB962C8B-B14F-4D97-AF65-F5344CB8AC3E}">
        <p14:creationId xmlns:p14="http://schemas.microsoft.com/office/powerpoint/2010/main" val="33872826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0ABE1-5F7C-484D-93CC-0260094AE792}"/>
              </a:ext>
            </a:extLst>
          </p:cNvPr>
          <p:cNvSpPr>
            <a:spLocks noGrp="1"/>
          </p:cNvSpPr>
          <p:nvPr>
            <p:ph type="title"/>
          </p:nvPr>
        </p:nvSpPr>
        <p:spPr>
          <a:xfrm>
            <a:off x="685346" y="92896"/>
            <a:ext cx="7765321" cy="994741"/>
          </a:xfrm>
        </p:spPr>
        <p:txBody>
          <a:bodyPr/>
          <a:lstStyle/>
          <a:p>
            <a:r>
              <a:rPr lang="en-US" dirty="0"/>
              <a:t>Alert </a:t>
            </a:r>
            <a:r>
              <a:rPr lang="en-US" dirty="0" err="1"/>
              <a:t>DialogBox</a:t>
            </a:r>
            <a:endParaRPr lang="en-IN" dirty="0"/>
          </a:p>
        </p:txBody>
      </p:sp>
      <p:sp>
        <p:nvSpPr>
          <p:cNvPr id="4" name="Content Placeholder 3">
            <a:extLst>
              <a:ext uri="{FF2B5EF4-FFF2-40B4-BE49-F238E27FC236}">
                <a16:creationId xmlns:a16="http://schemas.microsoft.com/office/drawing/2014/main" id="{A896C58A-CB8D-4BC2-AC1F-ED472F813BCD}"/>
              </a:ext>
            </a:extLst>
          </p:cNvPr>
          <p:cNvSpPr>
            <a:spLocks noGrp="1"/>
          </p:cNvSpPr>
          <p:nvPr>
            <p:ph idx="1"/>
          </p:nvPr>
        </p:nvSpPr>
        <p:spPr/>
        <p:txBody>
          <a:bodyPr/>
          <a:lstStyle/>
          <a:p>
            <a:endParaRPr lang="en-IN" dirty="0"/>
          </a:p>
        </p:txBody>
      </p:sp>
      <p:sp>
        <p:nvSpPr>
          <p:cNvPr id="2" name="Slide Number Placeholder 1">
            <a:extLst>
              <a:ext uri="{FF2B5EF4-FFF2-40B4-BE49-F238E27FC236}">
                <a16:creationId xmlns:a16="http://schemas.microsoft.com/office/drawing/2014/main" id="{0FA3FF57-E53D-4423-A7A2-B4B5819C2B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132</a:t>
            </a:fld>
            <a:endParaRPr lang="en"/>
          </a:p>
        </p:txBody>
      </p:sp>
      <p:sp>
        <p:nvSpPr>
          <p:cNvPr id="5" name="Rectangle 1">
            <a:extLst>
              <a:ext uri="{FF2B5EF4-FFF2-40B4-BE49-F238E27FC236}">
                <a16:creationId xmlns:a16="http://schemas.microsoft.com/office/drawing/2014/main" id="{579E4766-BE13-4187-91F3-ACEDD2F1FECC}"/>
              </a:ext>
            </a:extLst>
          </p:cNvPr>
          <p:cNvSpPr>
            <a:spLocks noChangeArrowheads="1"/>
          </p:cNvSpPr>
          <p:nvPr/>
        </p:nvSpPr>
        <p:spPr bwMode="auto">
          <a:xfrm>
            <a:off x="265509" y="957739"/>
            <a:ext cx="7643183"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Arial Unicode MS"/>
              </a:rPr>
              <a:t>fun </a:t>
            </a:r>
            <a:r>
              <a:rPr kumimoji="0" lang="en-US" altLang="en-US" sz="1400" b="0" i="0" u="none" strike="noStrike" cap="none" normalizeH="0" baseline="0" dirty="0" err="1">
                <a:ln>
                  <a:noFill/>
                </a:ln>
                <a:solidFill>
                  <a:srgbClr val="00627A"/>
                </a:solidFill>
                <a:effectLst/>
                <a:latin typeface="Arial Unicode MS"/>
              </a:rPr>
              <a:t>showAlertDialog</a:t>
            </a:r>
            <a:r>
              <a:rPr kumimoji="0" lang="en-US" altLang="en-US" sz="1400" b="0" i="0" u="none" strike="noStrike" cap="none" normalizeH="0" baseline="0" dirty="0">
                <a:ln>
                  <a:noFill/>
                </a:ln>
                <a:solidFill>
                  <a:srgbClr val="080808"/>
                </a:solidFill>
                <a:effectLst/>
                <a:latin typeface="Arial Unicode MS"/>
              </a:rPr>
              <a:t>(context: </a:t>
            </a:r>
            <a:r>
              <a:rPr kumimoji="0" lang="en-US" altLang="en-US" sz="1400" b="0" i="0" u="none" strike="noStrike" cap="none" normalizeH="0" baseline="0" dirty="0">
                <a:ln>
                  <a:noFill/>
                </a:ln>
                <a:solidFill>
                  <a:srgbClr val="000000"/>
                </a:solidFill>
                <a:effectLst/>
                <a:latin typeface="Arial Unicode MS"/>
              </a:rPr>
              <a:t>Context</a:t>
            </a:r>
            <a:r>
              <a:rPr kumimoji="0" lang="en-US" altLang="en-US" sz="1400" b="0" i="0" u="none" strike="noStrike" cap="none" normalizeH="0" baseline="0" dirty="0">
                <a:ln>
                  <a:noFill/>
                </a:ln>
                <a:solidFill>
                  <a:srgbClr val="080808"/>
                </a:solidFill>
                <a:effectLst/>
                <a:latin typeface="Arial Unicode MS"/>
              </a:rPr>
              <a:t>, title: </a:t>
            </a:r>
            <a:r>
              <a:rPr kumimoji="0" lang="en-US" altLang="en-US" sz="1400" b="0" i="0" u="none" strike="noStrike" cap="none" normalizeH="0" baseline="0" dirty="0">
                <a:ln>
                  <a:noFill/>
                </a:ln>
                <a:solidFill>
                  <a:srgbClr val="000000"/>
                </a:solidFill>
                <a:effectLst/>
                <a:latin typeface="Arial Unicode MS"/>
              </a:rPr>
              <a:t>String</a:t>
            </a:r>
            <a:r>
              <a:rPr kumimoji="0" lang="en-US" altLang="en-US" sz="1400" b="0" i="0" u="none" strike="noStrike" cap="none" normalizeH="0" baseline="0" dirty="0">
                <a:ln>
                  <a:noFill/>
                </a:ln>
                <a:solidFill>
                  <a:srgbClr val="080808"/>
                </a:solidFill>
                <a:effectLst/>
                <a:latin typeface="Arial Unicode MS"/>
              </a:rPr>
              <a:t>, message: </a:t>
            </a:r>
            <a:r>
              <a:rPr kumimoji="0" lang="en-US" altLang="en-US" sz="1400" b="0" i="0" u="none" strike="noStrike" cap="none" normalizeH="0" baseline="0" dirty="0">
                <a:ln>
                  <a:noFill/>
                </a:ln>
                <a:solidFill>
                  <a:srgbClr val="000000"/>
                </a:solidFill>
                <a:effectLst/>
                <a:latin typeface="Arial Unicode MS"/>
              </a:rPr>
              <a:t>String</a:t>
            </a: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positiveButtonTitle</a:t>
            </a: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00000"/>
                </a:solidFill>
                <a:effectLst/>
                <a:latin typeface="Arial Unicode MS"/>
              </a:rPr>
              <a:t>String</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negativeButtonTitle</a:t>
            </a: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00000"/>
                </a:solidFill>
                <a:effectLst/>
                <a:latin typeface="Arial Unicode MS"/>
              </a:rPr>
              <a:t>String</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onPositiveButtonClick</a:t>
            </a:r>
            <a:r>
              <a:rPr kumimoji="0" lang="en-US" altLang="en-US" sz="1400" b="0" i="0" u="none" strike="noStrike" cap="none" normalizeH="0" baseline="0" dirty="0">
                <a:ln>
                  <a:noFill/>
                </a:ln>
                <a:solidFill>
                  <a:srgbClr val="080808"/>
                </a:solidFill>
                <a:effectLst/>
                <a:latin typeface="Arial Unicode MS"/>
              </a:rPr>
              <a:t>: () -&gt; </a:t>
            </a:r>
            <a:r>
              <a:rPr kumimoji="0" lang="en-US" altLang="en-US" sz="1400" b="0" i="0" u="none" strike="noStrike" cap="none" normalizeH="0" baseline="0" dirty="0">
                <a:ln>
                  <a:noFill/>
                </a:ln>
                <a:solidFill>
                  <a:srgbClr val="000000"/>
                </a:solidFill>
                <a:effectLst/>
                <a:latin typeface="Arial Unicode MS"/>
              </a:rPr>
              <a:t>Unit</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onNegativeButtonClick</a:t>
            </a:r>
            <a:r>
              <a:rPr kumimoji="0" lang="en-US" altLang="en-US" sz="1400" b="0" i="0" u="none" strike="noStrike" cap="none" normalizeH="0" baseline="0" dirty="0">
                <a:ln>
                  <a:noFill/>
                </a:ln>
                <a:solidFill>
                  <a:srgbClr val="080808"/>
                </a:solidFill>
                <a:effectLst/>
                <a:latin typeface="Arial Unicode MS"/>
              </a:rPr>
              <a:t>: () -&gt; </a:t>
            </a:r>
            <a:r>
              <a:rPr kumimoji="0" lang="en-US" altLang="en-US" sz="1400" b="0" i="0" u="none" strike="noStrike" cap="none" normalizeH="0" baseline="0" dirty="0">
                <a:ln>
                  <a:noFill/>
                </a:ln>
                <a:solidFill>
                  <a:srgbClr val="000000"/>
                </a:solidFill>
                <a:effectLst/>
                <a:latin typeface="Arial Unicode MS"/>
              </a:rPr>
              <a:t>Unit</a:t>
            </a:r>
            <a:br>
              <a:rPr kumimoji="0" lang="en-US" altLang="en-US" sz="1400" b="0" i="0" u="none" strike="noStrike" cap="none" normalizeH="0" baseline="0" dirty="0">
                <a:ln>
                  <a:noFill/>
                </a:ln>
                <a:solidFill>
                  <a:srgbClr val="000000"/>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00000"/>
                </a:solidFill>
                <a:effectLst/>
                <a:latin typeface="Arial Unicode MS"/>
              </a:rPr>
              <a:t>AlertDialog</a:t>
            </a:r>
            <a:r>
              <a:rPr kumimoji="0" lang="en-US" altLang="en-US" sz="1400" b="0" i="0" u="none" strike="noStrike" cap="none" normalizeH="0" baseline="0" dirty="0" err="1">
                <a:ln>
                  <a:noFill/>
                </a:ln>
                <a:solidFill>
                  <a:srgbClr val="080808"/>
                </a:solidFill>
                <a:effectLst/>
                <a:latin typeface="Arial Unicode MS"/>
              </a:rPr>
              <a:t>.Builder</a:t>
            </a:r>
            <a:r>
              <a:rPr kumimoji="0" lang="en-US" altLang="en-US" sz="1400" b="0" i="0" u="none" strike="noStrike" cap="none" normalizeH="0" baseline="0" dirty="0">
                <a:ln>
                  <a:noFill/>
                </a:ln>
                <a:solidFill>
                  <a:srgbClr val="080808"/>
                </a:solidFill>
                <a:effectLst/>
                <a:latin typeface="Arial Unicode MS"/>
              </a:rPr>
              <a:t>(context)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setTitle</a:t>
            </a:r>
            <a:r>
              <a:rPr kumimoji="0" lang="en-US" altLang="en-US" sz="1400" b="0" i="0" u="none" strike="noStrike" cap="none" normalizeH="0" baseline="0" dirty="0">
                <a:ln>
                  <a:noFill/>
                </a:ln>
                <a:solidFill>
                  <a:srgbClr val="080808"/>
                </a:solidFill>
                <a:effectLst/>
                <a:latin typeface="Arial Unicode MS"/>
              </a:rPr>
              <a:t>(title)</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setMessage</a:t>
            </a:r>
            <a:r>
              <a:rPr kumimoji="0" lang="en-US" altLang="en-US" sz="1400" b="0" i="0" u="none" strike="noStrike" cap="none" normalizeH="0" baseline="0" dirty="0">
                <a:ln>
                  <a:noFill/>
                </a:ln>
                <a:solidFill>
                  <a:srgbClr val="080808"/>
                </a:solidFill>
                <a:effectLst/>
                <a:latin typeface="Arial Unicode MS"/>
              </a:rPr>
              <a:t>(message)</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setPositiveButton</a:t>
            </a:r>
            <a:r>
              <a:rPr kumimoji="0" lang="en-US" altLang="en-US" sz="1400" b="0" i="0" u="none" strike="noStrike" cap="none" normalizeH="0" baseline="0" dirty="0">
                <a:ln>
                  <a:noFill/>
                </a:ln>
                <a:solidFill>
                  <a:srgbClr val="080808"/>
                </a:solidFill>
                <a:effectLst/>
                <a:latin typeface="Arial Unicode MS"/>
              </a:rPr>
              <a:t>(</a:t>
            </a:r>
            <a:r>
              <a:rPr kumimoji="0" lang="en-US" altLang="en-US" sz="1400" b="0" i="0" u="none" strike="noStrike" cap="none" normalizeH="0" baseline="0" dirty="0" err="1">
                <a:ln>
                  <a:noFill/>
                </a:ln>
                <a:solidFill>
                  <a:srgbClr val="080808"/>
                </a:solidFill>
                <a:effectLst/>
                <a:latin typeface="Arial Unicode MS"/>
              </a:rPr>
              <a:t>positiveButtonTitle</a:t>
            </a:r>
            <a:r>
              <a:rPr kumimoji="0" lang="en-US" altLang="en-US" sz="1400" b="0" i="0" u="none" strike="noStrike" cap="none" normalizeH="0" baseline="0" dirty="0">
                <a:ln>
                  <a:noFill/>
                </a:ln>
                <a:solidFill>
                  <a:srgbClr val="080808"/>
                </a:solidFill>
                <a:effectLst/>
                <a:latin typeface="Arial Unicode MS"/>
              </a:rPr>
              <a:t>) </a:t>
            </a: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80808"/>
                </a:solidFill>
                <a:effectLst/>
                <a:latin typeface="Arial Unicode MS"/>
              </a:rPr>
              <a:t>dialog, _ </a:t>
            </a:r>
            <a:r>
              <a:rPr kumimoji="0" lang="en-US" altLang="en-US" sz="1400" b="1" i="0" u="none" strike="noStrike" cap="none" normalizeH="0" baseline="0" dirty="0">
                <a:ln>
                  <a:noFill/>
                </a:ln>
                <a:solidFill>
                  <a:srgbClr val="080808"/>
                </a:solidFill>
                <a:effectLst/>
                <a:latin typeface="Arial Unicode MS"/>
              </a:rPr>
              <a:t>-&gt;</a:t>
            </a:r>
            <a:br>
              <a:rPr kumimoji="0" lang="en-US" altLang="en-US" sz="1400" b="1" i="0" u="none" strike="noStrike" cap="none" normalizeH="0" baseline="0" dirty="0">
                <a:ln>
                  <a:noFill/>
                </a:ln>
                <a:solidFill>
                  <a:srgbClr val="080808"/>
                </a:solidFill>
                <a:effectLst/>
                <a:latin typeface="Arial Unicode MS"/>
              </a:rPr>
            </a:b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00000"/>
                </a:solidFill>
                <a:effectLst/>
                <a:latin typeface="Arial Unicode MS"/>
              </a:rPr>
              <a:t>onPositiveButtonClick</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dialog.dismiss</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1" i="0" u="none" strike="noStrike" cap="none" normalizeH="0" baseline="0" dirty="0">
                <a:ln>
                  <a:noFill/>
                </a:ln>
                <a:solidFill>
                  <a:srgbClr val="080808"/>
                </a:solidFill>
                <a:effectLst/>
                <a:latin typeface="Arial Unicode MS"/>
              </a:rPr>
              <a:t>}</a:t>
            </a:r>
            <a:br>
              <a:rPr kumimoji="0" lang="en-US" altLang="en-US" sz="1400" b="1" i="0" u="none" strike="noStrike" cap="none" normalizeH="0" baseline="0" dirty="0">
                <a:ln>
                  <a:noFill/>
                </a:ln>
                <a:solidFill>
                  <a:srgbClr val="080808"/>
                </a:solidFill>
                <a:effectLst/>
                <a:latin typeface="Arial Unicode MS"/>
              </a:rPr>
            </a:b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80808"/>
                </a:solidFill>
                <a:effectLst/>
                <a:latin typeface="Arial Unicode MS"/>
              </a:rPr>
              <a:t>.</a:t>
            </a:r>
            <a:r>
              <a:rPr kumimoji="0" lang="en-US" altLang="en-US" sz="1400" b="0" i="0" u="none" strike="noStrike" cap="none" normalizeH="0" baseline="0" dirty="0" err="1">
                <a:ln>
                  <a:noFill/>
                </a:ln>
                <a:solidFill>
                  <a:srgbClr val="080808"/>
                </a:solidFill>
                <a:effectLst/>
                <a:latin typeface="Arial Unicode MS"/>
              </a:rPr>
              <a:t>setNegativeButton</a:t>
            </a:r>
            <a:r>
              <a:rPr kumimoji="0" lang="en-US" altLang="en-US" sz="1400" b="0" i="0" u="none" strike="noStrike" cap="none" normalizeH="0" baseline="0" dirty="0">
                <a:ln>
                  <a:noFill/>
                </a:ln>
                <a:solidFill>
                  <a:srgbClr val="080808"/>
                </a:solidFill>
                <a:effectLst/>
                <a:latin typeface="Arial Unicode MS"/>
              </a:rPr>
              <a:t>(</a:t>
            </a:r>
            <a:r>
              <a:rPr kumimoji="0" lang="en-US" altLang="en-US" sz="1400" b="0" i="0" u="none" strike="noStrike" cap="none" normalizeH="0" baseline="0" dirty="0" err="1">
                <a:ln>
                  <a:noFill/>
                </a:ln>
                <a:solidFill>
                  <a:srgbClr val="080808"/>
                </a:solidFill>
                <a:effectLst/>
                <a:latin typeface="Arial Unicode MS"/>
              </a:rPr>
              <a:t>negativeButtonTitle</a:t>
            </a:r>
            <a:r>
              <a:rPr kumimoji="0" lang="en-US" altLang="en-US" sz="1400" b="0" i="0" u="none" strike="noStrike" cap="none" normalizeH="0" baseline="0" dirty="0">
                <a:ln>
                  <a:noFill/>
                </a:ln>
                <a:solidFill>
                  <a:srgbClr val="080808"/>
                </a:solidFill>
                <a:effectLst/>
                <a:latin typeface="Arial Unicode MS"/>
              </a:rPr>
              <a:t>) </a:t>
            </a: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80808"/>
                </a:solidFill>
                <a:effectLst/>
                <a:latin typeface="Arial Unicode MS"/>
              </a:rPr>
              <a:t>dialog, _ </a:t>
            </a:r>
            <a:r>
              <a:rPr kumimoji="0" lang="en-US" altLang="en-US" sz="1400" b="1" i="0" u="none" strike="noStrike" cap="none" normalizeH="0" baseline="0" dirty="0">
                <a:ln>
                  <a:noFill/>
                </a:ln>
                <a:solidFill>
                  <a:srgbClr val="080808"/>
                </a:solidFill>
                <a:effectLst/>
                <a:latin typeface="Arial Unicode MS"/>
              </a:rPr>
              <a:t>-&gt;</a:t>
            </a:r>
            <a:br>
              <a:rPr kumimoji="0" lang="en-US" altLang="en-US" sz="1400" b="1" i="0" u="none" strike="noStrike" cap="none" normalizeH="0" baseline="0" dirty="0">
                <a:ln>
                  <a:noFill/>
                </a:ln>
                <a:solidFill>
                  <a:srgbClr val="080808"/>
                </a:solidFill>
                <a:effectLst/>
                <a:latin typeface="Arial Unicode MS"/>
              </a:rPr>
            </a:b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00000"/>
                </a:solidFill>
                <a:effectLst/>
                <a:latin typeface="Arial Unicode MS"/>
              </a:rPr>
              <a:t>onNegativeButtonClick</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err="1">
                <a:ln>
                  <a:noFill/>
                </a:ln>
                <a:solidFill>
                  <a:srgbClr val="080808"/>
                </a:solidFill>
                <a:effectLst/>
                <a:latin typeface="Arial Unicode MS"/>
              </a:rPr>
              <a:t>dialog.dismiss</a:t>
            </a:r>
            <a:r>
              <a:rPr kumimoji="0" lang="en-US" altLang="en-US" sz="1400" b="0" i="0" u="none" strike="noStrike" cap="none" normalizeH="0" baseline="0" dirty="0">
                <a:ln>
                  <a:noFill/>
                </a:ln>
                <a:solidFill>
                  <a:srgbClr val="080808"/>
                </a:solidFill>
                <a:effectLst/>
                <a:latin typeface="Arial Unicode MS"/>
              </a:rPr>
              <a:t>()</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        </a:t>
            </a:r>
            <a:r>
              <a:rPr kumimoji="0" lang="en-US" altLang="en-US" sz="1400" b="1" i="0" u="none" strike="noStrike" cap="none" normalizeH="0" baseline="0" dirty="0">
                <a:ln>
                  <a:noFill/>
                </a:ln>
                <a:solidFill>
                  <a:srgbClr val="080808"/>
                </a:solidFill>
                <a:effectLst/>
                <a:latin typeface="Arial Unicode MS"/>
              </a:rPr>
              <a:t>}</a:t>
            </a:r>
            <a:br>
              <a:rPr kumimoji="0" lang="en-US" altLang="en-US" sz="1400" b="1" i="0" u="none" strike="noStrike" cap="none" normalizeH="0" baseline="0" dirty="0">
                <a:ln>
                  <a:noFill/>
                </a:ln>
                <a:solidFill>
                  <a:srgbClr val="080808"/>
                </a:solidFill>
                <a:effectLst/>
                <a:latin typeface="Arial Unicode MS"/>
              </a:rPr>
            </a:br>
            <a:r>
              <a:rPr kumimoji="0" lang="en-US" altLang="en-US" sz="1400" b="1" i="0" u="none" strike="noStrike" cap="none" normalizeH="0" baseline="0" dirty="0">
                <a:ln>
                  <a:noFill/>
                </a:ln>
                <a:solidFill>
                  <a:srgbClr val="080808"/>
                </a:solidFill>
                <a:effectLst/>
                <a:latin typeface="Arial Unicode MS"/>
              </a:rPr>
              <a:t>        </a:t>
            </a:r>
            <a:r>
              <a:rPr kumimoji="0" lang="en-US" altLang="en-US" sz="1400" b="0" i="0" u="none" strike="noStrike" cap="none" normalizeH="0" baseline="0" dirty="0">
                <a:ln>
                  <a:noFill/>
                </a:ln>
                <a:solidFill>
                  <a:srgbClr val="080808"/>
                </a:solidFill>
                <a:effectLst/>
                <a:latin typeface="Arial Unicode MS"/>
              </a:rPr>
              <a:t>.</a:t>
            </a:r>
            <a:r>
              <a:rPr kumimoji="0" lang="en-US" altLang="en-US" sz="1400" b="0" i="0" u="none" strike="noStrike" cap="none" normalizeH="0" baseline="0" dirty="0" err="1">
                <a:ln>
                  <a:noFill/>
                </a:ln>
                <a:solidFill>
                  <a:srgbClr val="080808"/>
                </a:solidFill>
                <a:effectLst/>
                <a:latin typeface="Arial Unicode MS"/>
              </a:rPr>
              <a:t>setCancelable</a:t>
            </a:r>
            <a:r>
              <a:rPr kumimoji="0" lang="en-US" altLang="en-US" sz="1400" b="0" i="0" u="none" strike="noStrike" cap="none" normalizeH="0" baseline="0" dirty="0">
                <a:ln>
                  <a:noFill/>
                </a:ln>
                <a:solidFill>
                  <a:srgbClr val="080808"/>
                </a:solidFill>
                <a:effectLst/>
                <a:latin typeface="Arial Unicode MS"/>
              </a:rPr>
              <a:t>(</a:t>
            </a:r>
            <a:r>
              <a:rPr kumimoji="0" lang="en-US" altLang="en-US" sz="1400" b="0" i="0" u="none" strike="noStrike" cap="none" normalizeH="0" baseline="0" dirty="0">
                <a:ln>
                  <a:noFill/>
                </a:ln>
                <a:solidFill>
                  <a:srgbClr val="0033B3"/>
                </a:solidFill>
                <a:effectLst/>
                <a:latin typeface="Arial Unicode MS"/>
              </a:rPr>
              <a:t>false</a:t>
            </a:r>
            <a:r>
              <a:rPr kumimoji="0" lang="en-US" altLang="en-US" sz="1400" b="0" i="0" u="none" strike="noStrike" cap="none" normalizeH="0" baseline="0" dirty="0">
                <a:ln>
                  <a:noFill/>
                </a:ln>
                <a:solidFill>
                  <a:srgbClr val="080808"/>
                </a:solidFill>
                <a:effectLst/>
                <a:latin typeface="Arial Unicode MS"/>
              </a:rPr>
              <a:t>) </a:t>
            </a:r>
            <a:r>
              <a:rPr kumimoji="0" lang="en-US" altLang="en-US" sz="1400" b="0" i="1" u="none" strike="noStrike" cap="none" normalizeH="0" baseline="0" dirty="0">
                <a:ln>
                  <a:noFill/>
                </a:ln>
                <a:solidFill>
                  <a:srgbClr val="8C8C8C"/>
                </a:solidFill>
                <a:effectLst/>
                <a:latin typeface="Arial Unicode MS"/>
              </a:rPr>
              <a:t>// To prevent the user from dismissing the dialog by tapping outside</a:t>
            </a:r>
            <a:br>
              <a:rPr kumimoji="0" lang="en-US" altLang="en-US" sz="1400" b="0" i="1" u="none" strike="noStrike" cap="none" normalizeH="0" baseline="0" dirty="0">
                <a:ln>
                  <a:noFill/>
                </a:ln>
                <a:solidFill>
                  <a:srgbClr val="8C8C8C"/>
                </a:solidFill>
                <a:effectLst/>
                <a:latin typeface="Arial Unicode MS"/>
              </a:rPr>
            </a:br>
            <a:r>
              <a:rPr kumimoji="0" lang="en-US" altLang="en-US" sz="1400" b="0" i="1" u="none" strike="noStrike" cap="none" normalizeH="0" baseline="0" dirty="0">
                <a:ln>
                  <a:noFill/>
                </a:ln>
                <a:solidFill>
                  <a:srgbClr val="8C8C8C"/>
                </a:solidFill>
                <a:effectLst/>
                <a:latin typeface="Arial Unicode MS"/>
              </a:rPr>
              <a:t>        </a:t>
            </a:r>
            <a:r>
              <a:rPr kumimoji="0" lang="en-US" altLang="en-US" sz="1400" b="0" i="0" u="none" strike="noStrike" cap="none" normalizeH="0" baseline="0" dirty="0">
                <a:ln>
                  <a:noFill/>
                </a:ln>
                <a:solidFill>
                  <a:srgbClr val="080808"/>
                </a:solidFill>
                <a:effectLst/>
                <a:latin typeface="Arial Unicode MS"/>
              </a:rPr>
              <a:t>.show()</a:t>
            </a:r>
            <a:br>
              <a:rPr kumimoji="0" lang="en-US" altLang="en-US" sz="1400" b="0" i="0" u="none" strike="noStrike" cap="none" normalizeH="0" baseline="0" dirty="0">
                <a:ln>
                  <a:noFill/>
                </a:ln>
                <a:solidFill>
                  <a:srgbClr val="080808"/>
                </a:solidFill>
                <a:effectLst/>
                <a:latin typeface="Arial Unicode MS"/>
              </a:rPr>
            </a:br>
            <a:r>
              <a:rPr kumimoji="0" lang="en-US" altLang="en-US" sz="1400" b="0" i="0" u="none" strike="noStrike" cap="none" normalizeH="0" baseline="0" dirty="0">
                <a:ln>
                  <a:noFill/>
                </a:ln>
                <a:solidFill>
                  <a:srgbClr val="080808"/>
                </a:solidFill>
                <a:effectLst/>
                <a:latin typeface="Arial Unicode MS"/>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4461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0ABE1-5F7C-484D-93CC-0260094AE792}"/>
              </a:ext>
            </a:extLst>
          </p:cNvPr>
          <p:cNvSpPr>
            <a:spLocks noGrp="1"/>
          </p:cNvSpPr>
          <p:nvPr>
            <p:ph type="title"/>
          </p:nvPr>
        </p:nvSpPr>
        <p:spPr>
          <a:xfrm>
            <a:off x="685346" y="92896"/>
            <a:ext cx="7765321" cy="994741"/>
          </a:xfrm>
        </p:spPr>
        <p:txBody>
          <a:bodyPr/>
          <a:lstStyle/>
          <a:p>
            <a:r>
              <a:rPr lang="en-US" dirty="0"/>
              <a:t>Alert </a:t>
            </a:r>
            <a:r>
              <a:rPr lang="en-US" dirty="0" err="1"/>
              <a:t>DialogBox</a:t>
            </a:r>
            <a:endParaRPr lang="en-IN" dirty="0"/>
          </a:p>
        </p:txBody>
      </p:sp>
      <p:sp>
        <p:nvSpPr>
          <p:cNvPr id="4" name="Content Placeholder 3">
            <a:extLst>
              <a:ext uri="{FF2B5EF4-FFF2-40B4-BE49-F238E27FC236}">
                <a16:creationId xmlns:a16="http://schemas.microsoft.com/office/drawing/2014/main" id="{A896C58A-CB8D-4BC2-AC1F-ED472F813BCD}"/>
              </a:ext>
            </a:extLst>
          </p:cNvPr>
          <p:cNvSpPr>
            <a:spLocks noGrp="1"/>
          </p:cNvSpPr>
          <p:nvPr>
            <p:ph idx="1"/>
          </p:nvPr>
        </p:nvSpPr>
        <p:spPr/>
        <p:txBody>
          <a:bodyPr/>
          <a:lstStyle/>
          <a:p>
            <a:endParaRPr lang="en-IN" dirty="0"/>
          </a:p>
        </p:txBody>
      </p:sp>
      <p:sp>
        <p:nvSpPr>
          <p:cNvPr id="2" name="Slide Number Placeholder 1">
            <a:extLst>
              <a:ext uri="{FF2B5EF4-FFF2-40B4-BE49-F238E27FC236}">
                <a16:creationId xmlns:a16="http://schemas.microsoft.com/office/drawing/2014/main" id="{0FA3FF57-E53D-4423-A7A2-B4B5819C2B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133</a:t>
            </a:fld>
            <a:endParaRPr lang="en"/>
          </a:p>
        </p:txBody>
      </p:sp>
      <p:sp>
        <p:nvSpPr>
          <p:cNvPr id="6" name="Rectangle 1">
            <a:extLst>
              <a:ext uri="{FF2B5EF4-FFF2-40B4-BE49-F238E27FC236}">
                <a16:creationId xmlns:a16="http://schemas.microsoft.com/office/drawing/2014/main" id="{2A45C92E-431A-48FA-934C-6D076970538F}"/>
              </a:ext>
            </a:extLst>
          </p:cNvPr>
          <p:cNvSpPr>
            <a:spLocks noChangeArrowheads="1"/>
          </p:cNvSpPr>
          <p:nvPr/>
        </p:nvSpPr>
        <p:spPr bwMode="auto">
          <a:xfrm>
            <a:off x="778933" y="1064898"/>
            <a:ext cx="5707396"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627A"/>
                </a:solidFill>
                <a:effectLst/>
                <a:latin typeface="Arial Unicode MS"/>
              </a:rPr>
              <a:t>showAlertDialog</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context = </a:t>
            </a:r>
            <a:r>
              <a:rPr kumimoji="0" lang="en-US" altLang="en-US" sz="1600" b="0" i="0" u="none" strike="noStrike" cap="none" normalizeH="0" baseline="0">
                <a:ln>
                  <a:noFill/>
                </a:ln>
                <a:solidFill>
                  <a:srgbClr val="0033B3"/>
                </a:solidFill>
                <a:effectLst/>
                <a:latin typeface="Arial Unicode MS"/>
              </a:rPr>
              <a:t>this</a:t>
            </a:r>
            <a:r>
              <a:rPr kumimoji="0" lang="en-US" altLang="en-US" sz="1600" b="0" i="0" u="none" strike="noStrike" cap="none" normalizeH="0" baseline="0">
                <a:ln>
                  <a:noFill/>
                </a:ln>
                <a:solidFill>
                  <a:srgbClr val="080808"/>
                </a:solidFill>
                <a:effectLst/>
                <a:latin typeface="Arial Unicode MS"/>
              </a:rPr>
              <a:t>, </a:t>
            </a:r>
            <a:r>
              <a:rPr kumimoji="0" lang="en-US" altLang="en-US" sz="1600" b="0" i="1" u="none" strike="noStrike" cap="none" normalizeH="0" baseline="0">
                <a:ln>
                  <a:noFill/>
                </a:ln>
                <a:solidFill>
                  <a:srgbClr val="8C8C8C"/>
                </a:solidFill>
                <a:effectLst/>
                <a:latin typeface="Arial Unicode MS"/>
              </a:rPr>
              <a:t>// Replace 'this' with your Activity or Context</a:t>
            </a:r>
            <a:br>
              <a:rPr kumimoji="0" lang="en-US" altLang="en-US" sz="1600" b="0" i="1" u="none" strike="noStrike" cap="none" normalizeH="0" baseline="0">
                <a:ln>
                  <a:noFill/>
                </a:ln>
                <a:solidFill>
                  <a:srgbClr val="8C8C8C"/>
                </a:solidFill>
                <a:effectLst/>
                <a:latin typeface="Arial Unicode MS"/>
              </a:rPr>
            </a:br>
            <a:r>
              <a:rPr kumimoji="0" lang="en-US" altLang="en-US" sz="1600" b="0" i="1" u="none" strike="noStrike" cap="none" normalizeH="0" baseline="0">
                <a:ln>
                  <a:noFill/>
                </a:ln>
                <a:solidFill>
                  <a:srgbClr val="8C8C8C"/>
                </a:solidFill>
                <a:effectLst/>
                <a:latin typeface="Arial Unicode MS"/>
              </a:rPr>
              <a:t>    </a:t>
            </a:r>
            <a:r>
              <a:rPr kumimoji="0" lang="en-US" altLang="en-US" sz="1600" b="0" i="0" u="none" strike="noStrike" cap="none" normalizeH="0" baseline="0">
                <a:ln>
                  <a:noFill/>
                </a:ln>
                <a:solidFill>
                  <a:srgbClr val="4A86E8"/>
                </a:solidFill>
                <a:effectLst/>
                <a:latin typeface="Arial Unicode MS"/>
              </a:rPr>
              <a:t>title = </a:t>
            </a:r>
            <a:r>
              <a:rPr kumimoji="0" lang="en-US" altLang="en-US" sz="1600" b="0" i="0" u="none" strike="noStrike" cap="none" normalizeH="0" baseline="0">
                <a:ln>
                  <a:noFill/>
                </a:ln>
                <a:solidFill>
                  <a:srgbClr val="067D17"/>
                </a:solidFill>
                <a:effectLst/>
                <a:latin typeface="Arial Unicode MS"/>
              </a:rPr>
              <a:t>"Confirmation"</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message = </a:t>
            </a:r>
            <a:r>
              <a:rPr kumimoji="0" lang="en-US" altLang="en-US" sz="1600" b="0" i="0" u="none" strike="noStrike" cap="none" normalizeH="0" baseline="0">
                <a:ln>
                  <a:noFill/>
                </a:ln>
                <a:solidFill>
                  <a:srgbClr val="067D17"/>
                </a:solidFill>
                <a:effectLst/>
                <a:latin typeface="Arial Unicode MS"/>
              </a:rPr>
              <a:t>"Do you want to continue?"</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positiveButtonTitle = </a:t>
            </a:r>
            <a:r>
              <a:rPr kumimoji="0" lang="en-US" altLang="en-US" sz="1600" b="0" i="0" u="none" strike="noStrike" cap="none" normalizeH="0" baseline="0">
                <a:ln>
                  <a:noFill/>
                </a:ln>
                <a:solidFill>
                  <a:srgbClr val="067D17"/>
                </a:solidFill>
                <a:effectLst/>
                <a:latin typeface="Arial Unicode MS"/>
              </a:rPr>
              <a:t>"Yes"</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negativeButtonTitle = </a:t>
            </a:r>
            <a:r>
              <a:rPr kumimoji="0" lang="en-US" altLang="en-US" sz="1600" b="0" i="0" u="none" strike="noStrike" cap="none" normalizeH="0" baseline="0">
                <a:ln>
                  <a:noFill/>
                </a:ln>
                <a:solidFill>
                  <a:srgbClr val="067D17"/>
                </a:solidFill>
                <a:effectLst/>
                <a:latin typeface="Arial Unicode MS"/>
              </a:rPr>
              <a:t>"No"</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onPositiveButtonClick = </a:t>
            </a:r>
            <a:r>
              <a:rPr kumimoji="0" lang="en-US" altLang="en-US" sz="1600" b="1" i="0" u="none" strike="noStrike" cap="none" normalizeH="0" baseline="0">
                <a:ln>
                  <a:noFill/>
                </a:ln>
                <a:solidFill>
                  <a:srgbClr val="080808"/>
                </a:solidFill>
                <a:effectLst/>
                <a:latin typeface="Arial Unicode MS"/>
              </a:rPr>
              <a:t>{</a:t>
            </a:r>
            <a:br>
              <a:rPr kumimoji="0" lang="en-US" altLang="en-US" sz="1600" b="1" i="0" u="none" strike="noStrike" cap="none" normalizeH="0" baseline="0">
                <a:ln>
                  <a:noFill/>
                </a:ln>
                <a:solidFill>
                  <a:srgbClr val="080808"/>
                </a:solidFill>
                <a:effectLst/>
                <a:latin typeface="Arial Unicode MS"/>
              </a:rPr>
            </a:br>
            <a:r>
              <a:rPr kumimoji="0" lang="en-US" altLang="en-US" sz="1600" b="1" i="0" u="none" strike="noStrike" cap="none" normalizeH="0" baseline="0">
                <a:ln>
                  <a:noFill/>
                </a:ln>
                <a:solidFill>
                  <a:srgbClr val="080808"/>
                </a:solidFill>
                <a:effectLst/>
                <a:latin typeface="Arial Unicode MS"/>
              </a:rPr>
              <a:t>        </a:t>
            </a:r>
            <a:r>
              <a:rPr kumimoji="0" lang="en-US" altLang="en-US" sz="1600" b="0" i="1" u="none" strike="noStrike" cap="none" normalizeH="0" baseline="0">
                <a:ln>
                  <a:noFill/>
                </a:ln>
                <a:solidFill>
                  <a:srgbClr val="8C8C8C"/>
                </a:solidFill>
                <a:effectLst/>
                <a:latin typeface="Arial Unicode MS"/>
              </a:rPr>
              <a:t>// Handle the positive button click</a:t>
            </a:r>
            <a:br>
              <a:rPr kumimoji="0" lang="en-US" altLang="en-US" sz="1600" b="0" i="1" u="none" strike="noStrike" cap="none" normalizeH="0" baseline="0">
                <a:ln>
                  <a:noFill/>
                </a:ln>
                <a:solidFill>
                  <a:srgbClr val="8C8C8C"/>
                </a:solidFill>
                <a:effectLst/>
                <a:latin typeface="Arial Unicode MS"/>
              </a:rPr>
            </a:br>
            <a:r>
              <a:rPr kumimoji="0" lang="en-US" altLang="en-US" sz="1600" b="0" i="1" u="none" strike="noStrike" cap="none" normalizeH="0" baseline="0">
                <a:ln>
                  <a:noFill/>
                </a:ln>
                <a:solidFill>
                  <a:srgbClr val="8C8C8C"/>
                </a:solidFill>
                <a:effectLst/>
                <a:latin typeface="Arial Unicode MS"/>
              </a:rPr>
              <a:t>        // You can put your code here</a:t>
            </a:r>
            <a:br>
              <a:rPr kumimoji="0" lang="en-US" altLang="en-US" sz="1600" b="0" i="1" u="none" strike="noStrike" cap="none" normalizeH="0" baseline="0">
                <a:ln>
                  <a:noFill/>
                </a:ln>
                <a:solidFill>
                  <a:srgbClr val="8C8C8C"/>
                </a:solidFill>
                <a:effectLst/>
                <a:latin typeface="Arial Unicode MS"/>
              </a:rPr>
            </a:br>
            <a:r>
              <a:rPr kumimoji="0" lang="en-US" altLang="en-US" sz="1600" b="0" i="1" u="none" strike="noStrike" cap="none" normalizeH="0" baseline="0">
                <a:ln>
                  <a:noFill/>
                </a:ln>
                <a:solidFill>
                  <a:srgbClr val="8C8C8C"/>
                </a:solidFill>
                <a:effectLst/>
                <a:latin typeface="Arial Unicode MS"/>
              </a:rPr>
              <a:t>    </a:t>
            </a:r>
            <a:r>
              <a:rPr kumimoji="0" lang="en-US" altLang="en-US" sz="1600" b="1" i="0" u="none" strike="noStrike" cap="none" normalizeH="0" baseline="0">
                <a:ln>
                  <a:noFill/>
                </a:ln>
                <a:solidFill>
                  <a:srgbClr val="080808"/>
                </a:solidFill>
                <a:effectLst/>
                <a:latin typeface="Arial Unicode MS"/>
              </a:rPr>
              <a:t>}</a:t>
            </a:r>
            <a:r>
              <a:rPr kumimoji="0" lang="en-US" altLang="en-US" sz="1600" b="0" i="0" u="none" strike="noStrike" cap="none" normalizeH="0" baseline="0">
                <a:ln>
                  <a:noFill/>
                </a:ln>
                <a:solidFill>
                  <a:srgbClr val="080808"/>
                </a:solidFill>
                <a:effectLst/>
                <a:latin typeface="Arial Unicode MS"/>
              </a:rPr>
              <a:t>,</a:t>
            </a:r>
            <a:br>
              <a:rPr kumimoji="0" lang="en-US" altLang="en-US" sz="1600" b="0"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    </a:t>
            </a:r>
            <a:r>
              <a:rPr kumimoji="0" lang="en-US" altLang="en-US" sz="1600" b="0" i="0" u="none" strike="noStrike" cap="none" normalizeH="0" baseline="0">
                <a:ln>
                  <a:noFill/>
                </a:ln>
                <a:solidFill>
                  <a:srgbClr val="4A86E8"/>
                </a:solidFill>
                <a:effectLst/>
                <a:latin typeface="Arial Unicode MS"/>
              </a:rPr>
              <a:t>onNegativeButtonClick = </a:t>
            </a:r>
            <a:r>
              <a:rPr kumimoji="0" lang="en-US" altLang="en-US" sz="1600" b="1" i="0" u="none" strike="noStrike" cap="none" normalizeH="0" baseline="0">
                <a:ln>
                  <a:noFill/>
                </a:ln>
                <a:solidFill>
                  <a:srgbClr val="080808"/>
                </a:solidFill>
                <a:effectLst/>
                <a:latin typeface="Arial Unicode MS"/>
              </a:rPr>
              <a:t>{</a:t>
            </a:r>
            <a:br>
              <a:rPr kumimoji="0" lang="en-US" altLang="en-US" sz="1600" b="1" i="0" u="none" strike="noStrike" cap="none" normalizeH="0" baseline="0">
                <a:ln>
                  <a:noFill/>
                </a:ln>
                <a:solidFill>
                  <a:srgbClr val="080808"/>
                </a:solidFill>
                <a:effectLst/>
                <a:latin typeface="Arial Unicode MS"/>
              </a:rPr>
            </a:br>
            <a:r>
              <a:rPr kumimoji="0" lang="en-US" altLang="en-US" sz="1600" b="1" i="0" u="none" strike="noStrike" cap="none" normalizeH="0" baseline="0">
                <a:ln>
                  <a:noFill/>
                </a:ln>
                <a:solidFill>
                  <a:srgbClr val="080808"/>
                </a:solidFill>
                <a:effectLst/>
                <a:latin typeface="Arial Unicode MS"/>
              </a:rPr>
              <a:t>        </a:t>
            </a:r>
            <a:r>
              <a:rPr kumimoji="0" lang="en-US" altLang="en-US" sz="1600" b="0" i="1" u="none" strike="noStrike" cap="none" normalizeH="0" baseline="0">
                <a:ln>
                  <a:noFill/>
                </a:ln>
                <a:solidFill>
                  <a:srgbClr val="8C8C8C"/>
                </a:solidFill>
                <a:effectLst/>
                <a:latin typeface="Arial Unicode MS"/>
              </a:rPr>
              <a:t>// Handle the negative button click</a:t>
            </a:r>
            <a:br>
              <a:rPr kumimoji="0" lang="en-US" altLang="en-US" sz="1600" b="0" i="1" u="none" strike="noStrike" cap="none" normalizeH="0" baseline="0">
                <a:ln>
                  <a:noFill/>
                </a:ln>
                <a:solidFill>
                  <a:srgbClr val="8C8C8C"/>
                </a:solidFill>
                <a:effectLst/>
                <a:latin typeface="Arial Unicode MS"/>
              </a:rPr>
            </a:br>
            <a:r>
              <a:rPr kumimoji="0" lang="en-US" altLang="en-US" sz="1600" b="0" i="1" u="none" strike="noStrike" cap="none" normalizeH="0" baseline="0">
                <a:ln>
                  <a:noFill/>
                </a:ln>
                <a:solidFill>
                  <a:srgbClr val="8C8C8C"/>
                </a:solidFill>
                <a:effectLst/>
                <a:latin typeface="Arial Unicode MS"/>
              </a:rPr>
              <a:t>        // You can put your code here</a:t>
            </a:r>
            <a:br>
              <a:rPr kumimoji="0" lang="en-US" altLang="en-US" sz="1600" b="0" i="1" u="none" strike="noStrike" cap="none" normalizeH="0" baseline="0">
                <a:ln>
                  <a:noFill/>
                </a:ln>
                <a:solidFill>
                  <a:srgbClr val="8C8C8C"/>
                </a:solidFill>
                <a:effectLst/>
                <a:latin typeface="Arial Unicode MS"/>
              </a:rPr>
            </a:br>
            <a:r>
              <a:rPr kumimoji="0" lang="en-US" altLang="en-US" sz="1600" b="0" i="1" u="none" strike="noStrike" cap="none" normalizeH="0" baseline="0">
                <a:ln>
                  <a:noFill/>
                </a:ln>
                <a:solidFill>
                  <a:srgbClr val="8C8C8C"/>
                </a:solidFill>
                <a:effectLst/>
                <a:latin typeface="Arial Unicode MS"/>
              </a:rPr>
              <a:t>    </a:t>
            </a:r>
            <a:r>
              <a:rPr kumimoji="0" lang="en-US" altLang="en-US" sz="1600" b="1" i="0" u="none" strike="noStrike" cap="none" normalizeH="0" baseline="0">
                <a:ln>
                  <a:noFill/>
                </a:ln>
                <a:solidFill>
                  <a:srgbClr val="080808"/>
                </a:solidFill>
                <a:effectLst/>
                <a:latin typeface="Arial Unicode MS"/>
              </a:rPr>
              <a:t>}</a:t>
            </a:r>
            <a:br>
              <a:rPr kumimoji="0" lang="en-US" altLang="en-US" sz="1600" b="1" i="0" u="none" strike="noStrike" cap="none" normalizeH="0" baseline="0">
                <a:ln>
                  <a:noFill/>
                </a:ln>
                <a:solidFill>
                  <a:srgbClr val="080808"/>
                </a:solidFill>
                <a:effectLst/>
                <a:latin typeface="Arial Unicode MS"/>
              </a:rPr>
            </a:br>
            <a:r>
              <a:rPr kumimoji="0" lang="en-US" altLang="en-US" sz="1600" b="0" i="0" u="none" strike="noStrike" cap="none" normalizeH="0" baseline="0">
                <a:ln>
                  <a:noFill/>
                </a:ln>
                <a:solidFill>
                  <a:srgbClr val="080808"/>
                </a:solidFill>
                <a:effectLst/>
                <a:latin typeface="Arial Unicode MS"/>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6298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DB3988-E5EC-FA23-BE21-504F6045E989}"/>
              </a:ext>
            </a:extLst>
          </p:cNvPr>
          <p:cNvSpPr>
            <a:spLocks noGrp="1"/>
          </p:cNvSpPr>
          <p:nvPr>
            <p:ph type="ctrTitle"/>
          </p:nvPr>
        </p:nvSpPr>
        <p:spPr/>
        <p:txBody>
          <a:bodyPr/>
          <a:lstStyle/>
          <a:p>
            <a:r>
              <a:rPr lang="en-US" dirty="0"/>
              <a:t>Custom </a:t>
            </a:r>
            <a:r>
              <a:rPr lang="en-US" dirty="0" err="1"/>
              <a:t>DialogBox</a:t>
            </a:r>
            <a:endParaRPr lang="en-IN" dirty="0"/>
          </a:p>
        </p:txBody>
      </p:sp>
      <p:sp>
        <p:nvSpPr>
          <p:cNvPr id="6" name="Subtitle 5">
            <a:extLst>
              <a:ext uri="{FF2B5EF4-FFF2-40B4-BE49-F238E27FC236}">
                <a16:creationId xmlns:a16="http://schemas.microsoft.com/office/drawing/2014/main" id="{E2C14C1D-AAA9-5ED0-EE38-620D41743948}"/>
              </a:ext>
            </a:extLst>
          </p:cNvPr>
          <p:cNvSpPr>
            <a:spLocks noGrp="1"/>
          </p:cNvSpPr>
          <p:nvPr>
            <p:ph type="subTitle" idx="1"/>
          </p:nvPr>
        </p:nvSpPr>
        <p:spPr/>
        <p:txBody>
          <a:bodyPr/>
          <a:lstStyle/>
          <a:p>
            <a:endParaRPr lang="en-IN"/>
          </a:p>
        </p:txBody>
      </p:sp>
      <p:sp>
        <p:nvSpPr>
          <p:cNvPr id="4" name="Slide Number Placeholder 3">
            <a:extLst>
              <a:ext uri="{FF2B5EF4-FFF2-40B4-BE49-F238E27FC236}">
                <a16:creationId xmlns:a16="http://schemas.microsoft.com/office/drawing/2014/main" id="{69AF4F1A-4961-50AA-867B-D0474CA649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134</a:t>
            </a:fld>
            <a:endParaRPr lang="en"/>
          </a:p>
        </p:txBody>
      </p:sp>
    </p:spTree>
    <p:extLst>
      <p:ext uri="{BB962C8B-B14F-4D97-AF65-F5344CB8AC3E}">
        <p14:creationId xmlns:p14="http://schemas.microsoft.com/office/powerpoint/2010/main" val="36812908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6D11B-124D-4C6D-8733-DC079D747C1A}"/>
              </a:ext>
            </a:extLst>
          </p:cNvPr>
          <p:cNvSpPr>
            <a:spLocks noGrp="1"/>
          </p:cNvSpPr>
          <p:nvPr>
            <p:ph type="title"/>
          </p:nvPr>
        </p:nvSpPr>
        <p:spPr>
          <a:xfrm>
            <a:off x="298838" y="200445"/>
            <a:ext cx="5995034" cy="580072"/>
          </a:xfrm>
        </p:spPr>
        <p:txBody>
          <a:bodyPr/>
          <a:lstStyle/>
          <a:p>
            <a:r>
              <a:rPr lang="en-IN" b="1" i="0" dirty="0">
                <a:solidFill>
                  <a:schemeClr val="tx1"/>
                </a:solidFill>
                <a:effectLst/>
                <a:latin typeface="-apple-system"/>
              </a:rPr>
              <a:t>note_edit_view.xml</a:t>
            </a:r>
            <a:endParaRPr lang="en-IN" dirty="0">
              <a:solidFill>
                <a:schemeClr val="tx1"/>
              </a:solidFill>
            </a:endParaRPr>
          </a:p>
        </p:txBody>
      </p:sp>
      <p:sp>
        <p:nvSpPr>
          <p:cNvPr id="5" name="Text Placeholder 4">
            <a:extLst>
              <a:ext uri="{FF2B5EF4-FFF2-40B4-BE49-F238E27FC236}">
                <a16:creationId xmlns:a16="http://schemas.microsoft.com/office/drawing/2014/main" id="{86C988CD-798F-4A4B-A387-A436D9C3871D}"/>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CEAB4ED1-AD90-498D-96D6-76D8DAA4FD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a:p>
        </p:txBody>
      </p:sp>
      <p:pic>
        <p:nvPicPr>
          <p:cNvPr id="9" name="Picture 8">
            <a:extLst>
              <a:ext uri="{FF2B5EF4-FFF2-40B4-BE49-F238E27FC236}">
                <a16:creationId xmlns:a16="http://schemas.microsoft.com/office/drawing/2014/main" id="{ED011B1A-C213-435D-A362-83E982DE28BA}"/>
              </a:ext>
            </a:extLst>
          </p:cNvPr>
          <p:cNvPicPr>
            <a:picLocks noChangeAspect="1"/>
          </p:cNvPicPr>
          <p:nvPr/>
        </p:nvPicPr>
        <p:blipFill>
          <a:blip r:embed="rId2"/>
          <a:stretch>
            <a:fillRect/>
          </a:stretch>
        </p:blipFill>
        <p:spPr>
          <a:xfrm>
            <a:off x="101028" y="1049293"/>
            <a:ext cx="5668166" cy="3953427"/>
          </a:xfrm>
          <a:prstGeom prst="rect">
            <a:avLst/>
          </a:prstGeom>
        </p:spPr>
      </p:pic>
    </p:spTree>
    <p:extLst>
      <p:ext uri="{BB962C8B-B14F-4D97-AF65-F5344CB8AC3E}">
        <p14:creationId xmlns:p14="http://schemas.microsoft.com/office/powerpoint/2010/main" val="37427875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6D11B-124D-4C6D-8733-DC079D747C1A}"/>
              </a:ext>
            </a:extLst>
          </p:cNvPr>
          <p:cNvSpPr>
            <a:spLocks noGrp="1"/>
          </p:cNvSpPr>
          <p:nvPr>
            <p:ph type="title"/>
          </p:nvPr>
        </p:nvSpPr>
        <p:spPr>
          <a:xfrm>
            <a:off x="298838" y="200445"/>
            <a:ext cx="5995034" cy="430887"/>
          </a:xfrm>
        </p:spPr>
        <p:txBody>
          <a:bodyPr/>
          <a:lstStyle/>
          <a:p>
            <a:r>
              <a:rPr lang="en-IN" sz="2800" b="1" i="0" dirty="0">
                <a:solidFill>
                  <a:schemeClr val="tx1"/>
                </a:solidFill>
                <a:effectLst/>
                <a:latin typeface="-apple-system"/>
              </a:rPr>
              <a:t>note_edit_view.xml</a:t>
            </a:r>
            <a:endParaRPr lang="en-IN" sz="2800" dirty="0">
              <a:solidFill>
                <a:schemeClr val="tx1"/>
              </a:solidFill>
            </a:endParaRPr>
          </a:p>
        </p:txBody>
      </p:sp>
      <p:sp>
        <p:nvSpPr>
          <p:cNvPr id="5" name="Text Placeholder 4">
            <a:extLst>
              <a:ext uri="{FF2B5EF4-FFF2-40B4-BE49-F238E27FC236}">
                <a16:creationId xmlns:a16="http://schemas.microsoft.com/office/drawing/2014/main" id="{86C988CD-798F-4A4B-A387-A436D9C3871D}"/>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CEAB4ED1-AD90-498D-96D6-76D8DAA4FD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a:p>
        </p:txBody>
      </p:sp>
      <p:pic>
        <p:nvPicPr>
          <p:cNvPr id="6" name="Picture 5">
            <a:extLst>
              <a:ext uri="{FF2B5EF4-FFF2-40B4-BE49-F238E27FC236}">
                <a16:creationId xmlns:a16="http://schemas.microsoft.com/office/drawing/2014/main" id="{21D6F303-FE9E-40DB-AA28-39023E895DBA}"/>
              </a:ext>
            </a:extLst>
          </p:cNvPr>
          <p:cNvPicPr>
            <a:picLocks noChangeAspect="1"/>
          </p:cNvPicPr>
          <p:nvPr/>
        </p:nvPicPr>
        <p:blipFill>
          <a:blip r:embed="rId2"/>
          <a:stretch>
            <a:fillRect/>
          </a:stretch>
        </p:blipFill>
        <p:spPr>
          <a:xfrm>
            <a:off x="3628255" y="1239"/>
            <a:ext cx="5515745" cy="4782217"/>
          </a:xfrm>
          <a:prstGeom prst="rect">
            <a:avLst/>
          </a:prstGeom>
        </p:spPr>
      </p:pic>
    </p:spTree>
    <p:extLst>
      <p:ext uri="{BB962C8B-B14F-4D97-AF65-F5344CB8AC3E}">
        <p14:creationId xmlns:p14="http://schemas.microsoft.com/office/powerpoint/2010/main" val="13765265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6D11B-124D-4C6D-8733-DC079D747C1A}"/>
              </a:ext>
            </a:extLst>
          </p:cNvPr>
          <p:cNvSpPr>
            <a:spLocks noGrp="1"/>
          </p:cNvSpPr>
          <p:nvPr>
            <p:ph type="title"/>
          </p:nvPr>
        </p:nvSpPr>
        <p:spPr>
          <a:xfrm>
            <a:off x="298838" y="200445"/>
            <a:ext cx="5995034" cy="430887"/>
          </a:xfrm>
        </p:spPr>
        <p:txBody>
          <a:bodyPr/>
          <a:lstStyle/>
          <a:p>
            <a:r>
              <a:rPr lang="en-IN" sz="2800" b="1" i="0" dirty="0">
                <a:solidFill>
                  <a:schemeClr val="tx1"/>
                </a:solidFill>
                <a:effectLst/>
                <a:latin typeface="-apple-system"/>
              </a:rPr>
              <a:t>note_edit_view.xml</a:t>
            </a:r>
            <a:endParaRPr lang="en-IN" sz="2800" dirty="0">
              <a:solidFill>
                <a:schemeClr val="tx1"/>
              </a:solidFill>
            </a:endParaRPr>
          </a:p>
        </p:txBody>
      </p:sp>
      <p:sp>
        <p:nvSpPr>
          <p:cNvPr id="5" name="Text Placeholder 4">
            <a:extLst>
              <a:ext uri="{FF2B5EF4-FFF2-40B4-BE49-F238E27FC236}">
                <a16:creationId xmlns:a16="http://schemas.microsoft.com/office/drawing/2014/main" id="{86C988CD-798F-4A4B-A387-A436D9C3871D}"/>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CEAB4ED1-AD90-498D-96D6-76D8DAA4FD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a:p>
        </p:txBody>
      </p:sp>
      <p:pic>
        <p:nvPicPr>
          <p:cNvPr id="7" name="Picture 6">
            <a:extLst>
              <a:ext uri="{FF2B5EF4-FFF2-40B4-BE49-F238E27FC236}">
                <a16:creationId xmlns:a16="http://schemas.microsoft.com/office/drawing/2014/main" id="{E83B1DBB-4D18-4DA6-9784-D944503B5991}"/>
              </a:ext>
            </a:extLst>
          </p:cNvPr>
          <p:cNvPicPr>
            <a:picLocks noChangeAspect="1"/>
          </p:cNvPicPr>
          <p:nvPr/>
        </p:nvPicPr>
        <p:blipFill>
          <a:blip r:embed="rId2"/>
          <a:stretch>
            <a:fillRect/>
          </a:stretch>
        </p:blipFill>
        <p:spPr>
          <a:xfrm>
            <a:off x="3296355" y="494651"/>
            <a:ext cx="5677692" cy="4648849"/>
          </a:xfrm>
          <a:prstGeom prst="rect">
            <a:avLst/>
          </a:prstGeom>
        </p:spPr>
      </p:pic>
    </p:spTree>
    <p:extLst>
      <p:ext uri="{BB962C8B-B14F-4D97-AF65-F5344CB8AC3E}">
        <p14:creationId xmlns:p14="http://schemas.microsoft.com/office/powerpoint/2010/main" val="28638365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06D11B-124D-4C6D-8733-DC079D747C1A}"/>
              </a:ext>
            </a:extLst>
          </p:cNvPr>
          <p:cNvSpPr>
            <a:spLocks noGrp="1"/>
          </p:cNvSpPr>
          <p:nvPr>
            <p:ph type="title"/>
          </p:nvPr>
        </p:nvSpPr>
        <p:spPr>
          <a:xfrm>
            <a:off x="298838" y="200445"/>
            <a:ext cx="5995034" cy="430887"/>
          </a:xfrm>
        </p:spPr>
        <p:txBody>
          <a:bodyPr/>
          <a:lstStyle/>
          <a:p>
            <a:r>
              <a:rPr lang="en-IN" sz="2800" b="1" i="0" dirty="0">
                <a:solidFill>
                  <a:schemeClr val="tx1"/>
                </a:solidFill>
                <a:effectLst/>
                <a:latin typeface="-apple-system"/>
              </a:rPr>
              <a:t>note_edit_view.xml</a:t>
            </a:r>
            <a:endParaRPr lang="en-IN" sz="2800" dirty="0">
              <a:solidFill>
                <a:schemeClr val="tx1"/>
              </a:solidFill>
            </a:endParaRPr>
          </a:p>
        </p:txBody>
      </p:sp>
      <p:sp>
        <p:nvSpPr>
          <p:cNvPr id="5" name="Text Placeholder 4">
            <a:extLst>
              <a:ext uri="{FF2B5EF4-FFF2-40B4-BE49-F238E27FC236}">
                <a16:creationId xmlns:a16="http://schemas.microsoft.com/office/drawing/2014/main" id="{86C988CD-798F-4A4B-A387-A436D9C3871D}"/>
              </a:ext>
            </a:extLst>
          </p:cNvPr>
          <p:cNvSpPr>
            <a:spLocks noGrp="1"/>
          </p:cNvSpPr>
          <p:nvPr>
            <p:ph type="body" idx="1"/>
          </p:nvPr>
        </p:nvSpPr>
        <p:spPr/>
        <p:txBody>
          <a:bodyPr/>
          <a:lstStyle/>
          <a:p>
            <a:endParaRPr lang="en-IN"/>
          </a:p>
        </p:txBody>
      </p:sp>
      <p:sp>
        <p:nvSpPr>
          <p:cNvPr id="3" name="Slide Number Placeholder 2">
            <a:extLst>
              <a:ext uri="{FF2B5EF4-FFF2-40B4-BE49-F238E27FC236}">
                <a16:creationId xmlns:a16="http://schemas.microsoft.com/office/drawing/2014/main" id="{CEAB4ED1-AD90-498D-96D6-76D8DAA4FD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pic>
        <p:nvPicPr>
          <p:cNvPr id="6" name="Picture 5">
            <a:extLst>
              <a:ext uri="{FF2B5EF4-FFF2-40B4-BE49-F238E27FC236}">
                <a16:creationId xmlns:a16="http://schemas.microsoft.com/office/drawing/2014/main" id="{7DFB9308-2221-4A98-9D62-D5C9F8BD1470}"/>
              </a:ext>
            </a:extLst>
          </p:cNvPr>
          <p:cNvPicPr>
            <a:picLocks noChangeAspect="1"/>
          </p:cNvPicPr>
          <p:nvPr/>
        </p:nvPicPr>
        <p:blipFill>
          <a:blip r:embed="rId2"/>
          <a:stretch>
            <a:fillRect/>
          </a:stretch>
        </p:blipFill>
        <p:spPr>
          <a:xfrm>
            <a:off x="3621605" y="0"/>
            <a:ext cx="5522395" cy="5143500"/>
          </a:xfrm>
          <a:prstGeom prst="rect">
            <a:avLst/>
          </a:prstGeom>
        </p:spPr>
      </p:pic>
    </p:spTree>
    <p:extLst>
      <p:ext uri="{BB962C8B-B14F-4D97-AF65-F5344CB8AC3E}">
        <p14:creationId xmlns:p14="http://schemas.microsoft.com/office/powerpoint/2010/main" val="1183530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3B6-6DC8-4C9D-A064-296957868D61}"/>
              </a:ext>
            </a:extLst>
          </p:cNvPr>
          <p:cNvSpPr>
            <a:spLocks noGrp="1"/>
          </p:cNvSpPr>
          <p:nvPr>
            <p:ph type="title"/>
          </p:nvPr>
        </p:nvSpPr>
        <p:spPr/>
        <p:txBody>
          <a:bodyPr/>
          <a:lstStyle/>
          <a:p>
            <a:r>
              <a:rPr lang="en-US" dirty="0"/>
              <a:t>Custom </a:t>
            </a:r>
            <a:r>
              <a:rPr lang="en-US" dirty="0" err="1"/>
              <a:t>Dialogbox</a:t>
            </a:r>
            <a:endParaRPr lang="en-IN" dirty="0"/>
          </a:p>
        </p:txBody>
      </p:sp>
      <p:sp>
        <p:nvSpPr>
          <p:cNvPr id="4" name="Slide Number Placeholder 3">
            <a:extLst>
              <a:ext uri="{FF2B5EF4-FFF2-40B4-BE49-F238E27FC236}">
                <a16:creationId xmlns:a16="http://schemas.microsoft.com/office/drawing/2014/main" id="{EA761CC3-38B1-41CB-9D01-B539634E8D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
        <p:nvSpPr>
          <p:cNvPr id="5" name="Rectangle 1">
            <a:extLst>
              <a:ext uri="{FF2B5EF4-FFF2-40B4-BE49-F238E27FC236}">
                <a16:creationId xmlns:a16="http://schemas.microsoft.com/office/drawing/2014/main" id="{CD50B58E-CAEA-406B-80FA-99011B333A22}"/>
              </a:ext>
            </a:extLst>
          </p:cNvPr>
          <p:cNvSpPr>
            <a:spLocks noGrp="1" noChangeArrowheads="1"/>
          </p:cNvSpPr>
          <p:nvPr>
            <p:ph type="body" idx="1"/>
          </p:nvPr>
        </p:nvSpPr>
        <p:spPr bwMode="auto">
          <a:xfrm>
            <a:off x="0" y="0"/>
            <a:ext cx="9812302" cy="517064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CC7832"/>
                </a:solidFill>
                <a:effectLst/>
                <a:latin typeface="Consolas" panose="020B0609020204030204" pitchFamily="49" charset="0"/>
              </a:rPr>
              <a:t>val</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builder: </a:t>
            </a:r>
            <a:r>
              <a:rPr kumimoji="0" lang="en-US" altLang="en-US" sz="1500" b="0" i="0" u="none" strike="noStrike" cap="none" normalizeH="0" baseline="0" dirty="0" err="1">
                <a:ln>
                  <a:noFill/>
                </a:ln>
                <a:solidFill>
                  <a:srgbClr val="A9B7C6"/>
                </a:solidFill>
                <a:effectLst/>
                <a:latin typeface="Consolas" panose="020B0609020204030204" pitchFamily="49" charset="0"/>
              </a:rPr>
              <a:t>AlertDialog.Builder</a:t>
            </a:r>
            <a:r>
              <a:rPr kumimoji="0" lang="en-US" altLang="en-US" sz="1500" b="0" i="0" u="none" strike="noStrike" cap="none" normalizeH="0" baseline="0" dirty="0">
                <a:ln>
                  <a:noFill/>
                </a:ln>
                <a:solidFill>
                  <a:srgbClr val="A9B7C6"/>
                </a:solidFill>
                <a:effectLst/>
                <a:latin typeface="Consolas" panose="020B0609020204030204" pitchFamily="49" charset="0"/>
              </a:rPr>
              <a:t> = </a:t>
            </a:r>
            <a:r>
              <a:rPr kumimoji="0" lang="en-US" altLang="en-US" sz="1500" b="0" i="0" u="none" strike="noStrike" cap="none" normalizeH="0" baseline="0" dirty="0" err="1">
                <a:ln>
                  <a:noFill/>
                </a:ln>
                <a:solidFill>
                  <a:srgbClr val="A9B7C6"/>
                </a:solidFill>
                <a:effectLst/>
                <a:latin typeface="Consolas" panose="020B0609020204030204" pitchFamily="49" charset="0"/>
              </a:rPr>
              <a:t>AlertDialog.Builder</a:t>
            </a:r>
            <a:r>
              <a:rPr kumimoji="0" lang="en-US" altLang="en-US" sz="1500" b="0" i="0" u="none" strike="noStrike" cap="none" normalizeH="0" baseline="0" dirty="0">
                <a:ln>
                  <a:noFill/>
                </a:ln>
                <a:solidFill>
                  <a:srgbClr val="A9B7C6"/>
                </a:solidFill>
                <a:effectLst/>
                <a:latin typeface="Consolas" panose="020B0609020204030204" pitchFamily="49" charset="0"/>
              </a:rPr>
              <a:t>(context)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builder.setTitle</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dialogTitle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a:ln>
                  <a:noFill/>
                </a:ln>
                <a:solidFill>
                  <a:srgbClr val="808080"/>
                </a:solidFill>
                <a:effectLst/>
                <a:latin typeface="Consolas" panose="020B0609020204030204" pitchFamily="49" charset="0"/>
              </a:rPr>
              <a:t>// set the custom layout</a:t>
            </a:r>
            <a:br>
              <a:rPr kumimoji="0" lang="en-US" altLang="en-US" sz="1500" b="0" i="0" u="none" strike="noStrike" cap="none" normalizeH="0" baseline="0" dirty="0">
                <a:ln>
                  <a:noFill/>
                </a:ln>
                <a:solidFill>
                  <a:srgbClr val="808080"/>
                </a:solidFill>
                <a:effectLst/>
                <a:latin typeface="Consolas" panose="020B0609020204030204" pitchFamily="49" charset="0"/>
              </a:rPr>
            </a:br>
            <a:r>
              <a:rPr kumimoji="0" lang="en-US" altLang="en-US" sz="1500" b="0" i="0" u="none" strike="noStrike" cap="none" normalizeH="0" baseline="0" dirty="0">
                <a:ln>
                  <a:noFill/>
                </a:ln>
                <a:solidFill>
                  <a:srgbClr val="808080"/>
                </a:solidFill>
                <a:effectLst/>
                <a:latin typeface="Consolas" panose="020B0609020204030204" pitchFamily="49" charset="0"/>
              </a:rPr>
              <a:t>    </a:t>
            </a:r>
            <a:r>
              <a:rPr kumimoji="0" lang="en-US" altLang="en-US" sz="1500" b="0" i="0" u="none" strike="noStrike" cap="none" normalizeH="0" baseline="0" dirty="0" err="1">
                <a:ln>
                  <a:noFill/>
                </a:ln>
                <a:solidFill>
                  <a:srgbClr val="CC7832"/>
                </a:solidFill>
                <a:effectLst/>
                <a:latin typeface="Consolas" panose="020B0609020204030204" pitchFamily="49" charset="0"/>
              </a:rPr>
              <a:t>val</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a:t>
            </a:r>
            <a:r>
              <a:rPr kumimoji="0" lang="en-US" altLang="en-US" sz="1500" b="0" i="0" u="none" strike="noStrike" cap="none" normalizeH="0" baseline="0" dirty="0">
                <a:ln>
                  <a:noFill/>
                </a:ln>
                <a:solidFill>
                  <a:srgbClr val="A9B7C6"/>
                </a:solidFill>
                <a:effectLst/>
                <a:latin typeface="Consolas" panose="020B0609020204030204" pitchFamily="49" charset="0"/>
              </a:rPr>
              <a:t>: View =</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LayoutInflater.from</a:t>
            </a:r>
            <a:r>
              <a:rPr kumimoji="0" lang="en-US" altLang="en-US" sz="1500" b="0" i="0" u="none" strike="noStrike" cap="none" normalizeH="0" baseline="0" dirty="0">
                <a:ln>
                  <a:noFill/>
                </a:ln>
                <a:solidFill>
                  <a:srgbClr val="A9B7C6"/>
                </a:solidFill>
                <a:effectLst/>
                <a:latin typeface="Consolas" panose="020B0609020204030204" pitchFamily="49" charset="0"/>
              </a:rPr>
              <a:t>(context).inflate(</a:t>
            </a:r>
            <a:r>
              <a:rPr kumimoji="0" lang="en-US" altLang="en-US" sz="1500" b="0" i="0" u="none" strike="noStrike" cap="none" normalizeH="0" baseline="0" dirty="0" err="1">
                <a:ln>
                  <a:noFill/>
                </a:ln>
                <a:solidFill>
                  <a:srgbClr val="A9B7C6"/>
                </a:solidFill>
                <a:effectLst/>
                <a:latin typeface="Consolas" panose="020B0609020204030204" pitchFamily="49" charset="0"/>
              </a:rPr>
              <a:t>R.layout.</a:t>
            </a:r>
            <a:r>
              <a:rPr kumimoji="0" lang="en-US" altLang="en-US" sz="1500" b="0" i="1" u="none" strike="noStrike" cap="none" normalizeH="0" baseline="0" dirty="0" err="1">
                <a:ln>
                  <a:noFill/>
                </a:ln>
                <a:solidFill>
                  <a:srgbClr val="9876AA"/>
                </a:solidFill>
                <a:effectLst/>
                <a:latin typeface="Consolas" panose="020B0609020204030204" pitchFamily="49" charset="0"/>
              </a:rPr>
              <a:t>note_edit_layout</a:t>
            </a:r>
            <a:r>
              <a:rPr kumimoji="0" lang="en-US" altLang="en-US" sz="1500" b="0" i="0" u="none" strike="noStrike" cap="none" normalizeH="0" baseline="0" dirty="0">
                <a:ln>
                  <a:noFill/>
                </a:ln>
                <a:solidFill>
                  <a:srgbClr val="CC7832"/>
                </a:solidFill>
                <a:effectLst/>
                <a:latin typeface="Consolas" panose="020B0609020204030204" pitchFamily="49" charset="0"/>
              </a:rPr>
              <a:t>, null</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customLayout.findViewById</a:t>
            </a:r>
            <a:r>
              <a:rPr kumimoji="0" lang="en-US" altLang="en-US" sz="1500" b="0" i="0" u="none" strike="noStrike" cap="none" normalizeH="0" baseline="0" dirty="0">
                <a:ln>
                  <a:noFill/>
                </a:ln>
                <a:solidFill>
                  <a:srgbClr val="A9B7C6"/>
                </a:solidFill>
                <a:effectLst/>
                <a:latin typeface="Consolas" panose="020B0609020204030204" pitchFamily="49" charset="0"/>
              </a:rPr>
              <a:t>&lt;</a:t>
            </a:r>
            <a:r>
              <a:rPr kumimoji="0" lang="en-US" altLang="en-US" sz="1500" b="0" i="0" u="none" strike="noStrike" cap="none" normalizeH="0" baseline="0" dirty="0" err="1">
                <a:ln>
                  <a:noFill/>
                </a:ln>
                <a:solidFill>
                  <a:srgbClr val="A9B7C6"/>
                </a:solidFill>
                <a:effectLst/>
                <a:latin typeface="Consolas" panose="020B0609020204030204" pitchFamily="49" charset="0"/>
              </a:rPr>
              <a:t>TextInputEditText</a:t>
            </a:r>
            <a:r>
              <a:rPr kumimoji="0" lang="en-US" altLang="en-US" sz="1500" b="0" i="0" u="none" strike="noStrike" cap="none" normalizeH="0" baseline="0" dirty="0">
                <a:ln>
                  <a:noFill/>
                </a:ln>
                <a:solidFill>
                  <a:srgbClr val="A9B7C6"/>
                </a:solidFill>
                <a:effectLst/>
                <a:latin typeface="Consolas" panose="020B0609020204030204" pitchFamily="49" charset="0"/>
              </a:rPr>
              <a:t>&gt;(</a:t>
            </a:r>
            <a:r>
              <a:rPr kumimoji="0" lang="en-US" altLang="en-US" sz="1500" b="0" i="0" u="none" strike="noStrike" cap="none" normalizeH="0" baseline="0" dirty="0" err="1">
                <a:ln>
                  <a:noFill/>
                </a:ln>
                <a:solidFill>
                  <a:srgbClr val="A9B7C6"/>
                </a:solidFill>
                <a:effectLst/>
                <a:latin typeface="Consolas" panose="020B0609020204030204" pitchFamily="49" charset="0"/>
              </a:rPr>
              <a:t>R.id.</a:t>
            </a:r>
            <a:r>
              <a:rPr kumimoji="0" lang="en-US" altLang="en-US" sz="1500" b="0" i="1" u="none" strike="noStrike" cap="none" normalizeH="0" baseline="0" dirty="0" err="1">
                <a:ln>
                  <a:noFill/>
                </a:ln>
                <a:solidFill>
                  <a:srgbClr val="9876AA"/>
                </a:solidFill>
                <a:effectLst/>
                <a:latin typeface="Consolas" panose="020B0609020204030204" pitchFamily="49" charset="0"/>
              </a:rPr>
              <a:t>note_title</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setText</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note.</a:t>
            </a:r>
            <a:r>
              <a:rPr kumimoji="0" lang="en-US" altLang="en-US" sz="1500" b="0" i="0" u="none" strike="noStrike" cap="none" normalizeH="0" baseline="0" dirty="0" err="1">
                <a:ln>
                  <a:noFill/>
                </a:ln>
                <a:solidFill>
                  <a:srgbClr val="9876AA"/>
                </a:solidFill>
                <a:effectLst/>
                <a:latin typeface="Consolas" panose="020B0609020204030204" pitchFamily="49" charset="0"/>
              </a:rPr>
              <a:t>title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customLayout.findViewById</a:t>
            </a:r>
            <a:r>
              <a:rPr kumimoji="0" lang="en-US" altLang="en-US" sz="1500" b="0" i="0" u="none" strike="noStrike" cap="none" normalizeH="0" baseline="0" dirty="0">
                <a:ln>
                  <a:noFill/>
                </a:ln>
                <a:solidFill>
                  <a:srgbClr val="A9B7C6"/>
                </a:solidFill>
                <a:effectLst/>
                <a:latin typeface="Consolas" panose="020B0609020204030204" pitchFamily="49" charset="0"/>
              </a:rPr>
              <a:t>&lt;</a:t>
            </a:r>
            <a:r>
              <a:rPr kumimoji="0" lang="en-US" altLang="en-US" sz="1500" b="0" i="0" u="none" strike="noStrike" cap="none" normalizeH="0" baseline="0" dirty="0" err="1">
                <a:ln>
                  <a:noFill/>
                </a:ln>
                <a:solidFill>
                  <a:srgbClr val="A9B7C6"/>
                </a:solidFill>
                <a:effectLst/>
                <a:latin typeface="Consolas" panose="020B0609020204030204" pitchFamily="49" charset="0"/>
              </a:rPr>
              <a:t>TextInputEditText</a:t>
            </a:r>
            <a:r>
              <a:rPr kumimoji="0" lang="en-US" altLang="en-US" sz="1500" b="0" i="0" u="none" strike="noStrike" cap="none" normalizeH="0" baseline="0" dirty="0">
                <a:ln>
                  <a:noFill/>
                </a:ln>
                <a:solidFill>
                  <a:srgbClr val="A9B7C6"/>
                </a:solidFill>
                <a:effectLst/>
                <a:latin typeface="Consolas" panose="020B0609020204030204" pitchFamily="49" charset="0"/>
              </a:rPr>
              <a:t>&gt;(</a:t>
            </a:r>
            <a:r>
              <a:rPr kumimoji="0" lang="en-US" altLang="en-US" sz="1500" b="0" i="0" u="none" strike="noStrike" cap="none" normalizeH="0" baseline="0" dirty="0" err="1">
                <a:ln>
                  <a:noFill/>
                </a:ln>
                <a:solidFill>
                  <a:srgbClr val="A9B7C6"/>
                </a:solidFill>
                <a:effectLst/>
                <a:latin typeface="Consolas" panose="020B0609020204030204" pitchFamily="49" charset="0"/>
              </a:rPr>
              <a:t>R.id.</a:t>
            </a:r>
            <a:r>
              <a:rPr kumimoji="0" lang="en-US" altLang="en-US" sz="1500" b="0" i="1" u="none" strike="noStrike" cap="none" normalizeH="0" baseline="0" dirty="0" err="1">
                <a:ln>
                  <a:noFill/>
                </a:ln>
                <a:solidFill>
                  <a:srgbClr val="9876AA"/>
                </a:solidFill>
                <a:effectLst/>
                <a:latin typeface="Consolas" panose="020B0609020204030204" pitchFamily="49" charset="0"/>
              </a:rPr>
              <a:t>note_subTitle</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setText</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note.</a:t>
            </a:r>
            <a:r>
              <a:rPr kumimoji="0" lang="en-US" altLang="en-US" sz="1500" b="0" i="0" u="none" strike="noStrike" cap="none" normalizeH="0" baseline="0" dirty="0" err="1">
                <a:ln>
                  <a:noFill/>
                </a:ln>
                <a:solidFill>
                  <a:srgbClr val="9876AA"/>
                </a:solidFill>
                <a:effectLst/>
                <a:latin typeface="Consolas" panose="020B0609020204030204" pitchFamily="49" charset="0"/>
              </a:rPr>
              <a:t>subTitle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customLayout.findViewById</a:t>
            </a:r>
            <a:r>
              <a:rPr kumimoji="0" lang="en-US" altLang="en-US" sz="1500" b="0" i="0" u="none" strike="noStrike" cap="none" normalizeH="0" baseline="0" dirty="0">
                <a:ln>
                  <a:noFill/>
                </a:ln>
                <a:solidFill>
                  <a:srgbClr val="A9B7C6"/>
                </a:solidFill>
                <a:effectLst/>
                <a:latin typeface="Consolas" panose="020B0609020204030204" pitchFamily="49" charset="0"/>
              </a:rPr>
              <a:t>&lt;</a:t>
            </a:r>
            <a:r>
              <a:rPr kumimoji="0" lang="en-US" altLang="en-US" sz="1500" b="0" i="0" u="none" strike="noStrike" cap="none" normalizeH="0" baseline="0" dirty="0" err="1">
                <a:ln>
                  <a:noFill/>
                </a:ln>
                <a:solidFill>
                  <a:srgbClr val="A9B7C6"/>
                </a:solidFill>
                <a:effectLst/>
                <a:latin typeface="Consolas" panose="020B0609020204030204" pitchFamily="49" charset="0"/>
              </a:rPr>
              <a:t>TextInputEditText</a:t>
            </a:r>
            <a:r>
              <a:rPr kumimoji="0" lang="en-US" altLang="en-US" sz="1500" b="0" i="0" u="none" strike="noStrike" cap="none" normalizeH="0" baseline="0" dirty="0">
                <a:ln>
                  <a:noFill/>
                </a:ln>
                <a:solidFill>
                  <a:srgbClr val="A9B7C6"/>
                </a:solidFill>
                <a:effectLst/>
                <a:latin typeface="Consolas" panose="020B0609020204030204" pitchFamily="49" charset="0"/>
              </a:rPr>
              <a:t>&gt;(</a:t>
            </a:r>
            <a:r>
              <a:rPr kumimoji="0" lang="en-US" altLang="en-US" sz="1500" b="0" i="0" u="none" strike="noStrike" cap="none" normalizeH="0" baseline="0" dirty="0" err="1">
                <a:ln>
                  <a:noFill/>
                </a:ln>
                <a:solidFill>
                  <a:srgbClr val="A9B7C6"/>
                </a:solidFill>
                <a:effectLst/>
                <a:latin typeface="Consolas" panose="020B0609020204030204" pitchFamily="49" charset="0"/>
              </a:rPr>
              <a:t>R.id.</a:t>
            </a:r>
            <a:r>
              <a:rPr kumimoji="0" lang="en-US" altLang="en-US" sz="1500" b="0" i="1" u="none" strike="noStrike" cap="none" normalizeH="0" baseline="0" dirty="0" err="1">
                <a:ln>
                  <a:noFill/>
                </a:ln>
                <a:solidFill>
                  <a:srgbClr val="9876AA"/>
                </a:solidFill>
                <a:effectLst/>
                <a:latin typeface="Consolas" panose="020B0609020204030204" pitchFamily="49" charset="0"/>
              </a:rPr>
              <a:t>note_description</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setText</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note.</a:t>
            </a:r>
            <a:r>
              <a:rPr kumimoji="0" lang="en-US" altLang="en-US" sz="1500" b="0" i="0" u="none" strike="noStrike" cap="none" normalizeH="0" baseline="0" dirty="0" err="1">
                <a:ln>
                  <a:noFill/>
                </a:ln>
                <a:solidFill>
                  <a:srgbClr val="9876AA"/>
                </a:solidFill>
                <a:effectLst/>
                <a:latin typeface="Consolas" panose="020B0609020204030204" pitchFamily="49" charset="0"/>
              </a:rPr>
              <a:t>Description</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808080"/>
                </a:solidFill>
                <a:effectLst/>
                <a:latin typeface="Consolas" panose="020B0609020204030204" pitchFamily="49" charset="0"/>
              </a:rPr>
            </a:br>
            <a:r>
              <a:rPr kumimoji="0" lang="en-US" altLang="en-US" sz="1500" b="0" i="0" u="none" strike="noStrike" cap="none" normalizeH="0" baseline="0" dirty="0">
                <a:ln>
                  <a:noFill/>
                </a:ln>
                <a:solidFill>
                  <a:srgbClr val="808080"/>
                </a:solidFill>
                <a:effectLst/>
                <a:latin typeface="Consolas" panose="020B0609020204030204" pitchFamily="49" charset="0"/>
              </a:rPr>
              <a:t>    </a:t>
            </a:r>
            <a:r>
              <a:rPr kumimoji="0" lang="en-US" altLang="en-US" sz="1500" b="0" i="0" u="none" strike="noStrike" cap="none" normalizeH="0" baseline="0" dirty="0" err="1">
                <a:ln>
                  <a:noFill/>
                </a:ln>
                <a:solidFill>
                  <a:srgbClr val="CC7832"/>
                </a:solidFill>
                <a:effectLst/>
                <a:latin typeface="Consolas" panose="020B0609020204030204" pitchFamily="49" charset="0"/>
              </a:rPr>
              <a:t>val</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reminderSwitch</a:t>
            </a:r>
            <a:r>
              <a:rPr kumimoji="0" lang="en-US" altLang="en-US" sz="1500" b="0" i="0" u="none" strike="noStrike" cap="none" normalizeH="0" baseline="0" dirty="0">
                <a:ln>
                  <a:noFill/>
                </a:ln>
                <a:solidFill>
                  <a:srgbClr val="A9B7C6"/>
                </a:solidFill>
                <a:effectLst/>
                <a:latin typeface="Consolas" panose="020B0609020204030204" pitchFamily="49" charset="0"/>
              </a:rPr>
              <a:t> =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customLayout.findViewById</a:t>
            </a:r>
            <a:r>
              <a:rPr kumimoji="0" lang="en-US" altLang="en-US" sz="1500" b="0" i="0" u="none" strike="noStrike" cap="none" normalizeH="0" baseline="0" dirty="0">
                <a:ln>
                  <a:noFill/>
                </a:ln>
                <a:solidFill>
                  <a:srgbClr val="A9B7C6"/>
                </a:solidFill>
                <a:effectLst/>
                <a:latin typeface="Consolas" panose="020B0609020204030204" pitchFamily="49" charset="0"/>
              </a:rPr>
              <a:t>&lt;</a:t>
            </a:r>
            <a:r>
              <a:rPr kumimoji="0" lang="en-US" altLang="en-US" sz="1500" b="0" i="0" u="none" strike="noStrike" cap="none" normalizeH="0" baseline="0" dirty="0" err="1">
                <a:ln>
                  <a:noFill/>
                </a:ln>
                <a:solidFill>
                  <a:srgbClr val="A9B7C6"/>
                </a:solidFill>
                <a:effectLst/>
                <a:latin typeface="Consolas" panose="020B0609020204030204" pitchFamily="49" charset="0"/>
              </a:rPr>
              <a:t>SwitchMaterial</a:t>
            </a:r>
            <a:r>
              <a:rPr kumimoji="0" lang="en-US" altLang="en-US" sz="1500" b="0" i="0" u="none" strike="noStrike" cap="none" normalizeH="0" baseline="0" dirty="0">
                <a:ln>
                  <a:noFill/>
                </a:ln>
                <a:solidFill>
                  <a:srgbClr val="A9B7C6"/>
                </a:solidFill>
                <a:effectLst/>
                <a:latin typeface="Consolas" panose="020B0609020204030204" pitchFamily="49" charset="0"/>
              </a:rPr>
              <a:t>&gt;(</a:t>
            </a:r>
            <a:r>
              <a:rPr kumimoji="0" lang="en-US" altLang="en-US" sz="1500" b="0" i="0" u="none" strike="noStrike" cap="none" normalizeH="0" baseline="0" dirty="0" err="1">
                <a:ln>
                  <a:noFill/>
                </a:ln>
                <a:solidFill>
                  <a:srgbClr val="A9B7C6"/>
                </a:solidFill>
                <a:effectLst/>
                <a:latin typeface="Consolas" panose="020B0609020204030204" pitchFamily="49" charset="0"/>
              </a:rPr>
              <a:t>R.id.</a:t>
            </a:r>
            <a:r>
              <a:rPr kumimoji="0" lang="en-US" altLang="en-US" sz="1500" b="0" i="1" u="none" strike="noStrike" cap="none" normalizeH="0" baseline="0" dirty="0" err="1">
                <a:ln>
                  <a:noFill/>
                </a:ln>
                <a:solidFill>
                  <a:srgbClr val="9876AA"/>
                </a:solidFill>
                <a:effectLst/>
                <a:latin typeface="Consolas" panose="020B0609020204030204" pitchFamily="49" charset="0"/>
              </a:rPr>
              <a:t>reminderSwitch</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CC7832"/>
                </a:solidFill>
                <a:effectLst/>
                <a:latin typeface="Consolas" panose="020B0609020204030204" pitchFamily="49" charset="0"/>
              </a:rPr>
              <a:t>val</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timePicker</a:t>
            </a:r>
            <a:r>
              <a:rPr kumimoji="0" lang="en-US" altLang="en-US" sz="1500" b="0" i="0" u="none" strike="noStrike" cap="none" normalizeH="0" baseline="0" dirty="0">
                <a:ln>
                  <a:noFill/>
                </a:ln>
                <a:solidFill>
                  <a:srgbClr val="A9B7C6"/>
                </a:solidFill>
                <a:effectLst/>
                <a:latin typeface="Consolas" panose="020B0609020204030204" pitchFamily="49" charset="0"/>
              </a:rPr>
              <a:t> = </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customLayout.findViewById</a:t>
            </a:r>
            <a:r>
              <a:rPr kumimoji="0" lang="en-US" altLang="en-US" sz="1500" b="0" i="0" u="none" strike="noStrike" cap="none" normalizeH="0" baseline="0" dirty="0">
                <a:ln>
                  <a:noFill/>
                </a:ln>
                <a:solidFill>
                  <a:srgbClr val="A9B7C6"/>
                </a:solidFill>
                <a:effectLst/>
                <a:latin typeface="Consolas" panose="020B0609020204030204" pitchFamily="49" charset="0"/>
              </a:rPr>
              <a:t>&lt;</a:t>
            </a:r>
            <a:r>
              <a:rPr kumimoji="0" lang="en-US" altLang="en-US" sz="1500" b="0" i="0" u="none" strike="noStrike" cap="none" normalizeH="0" baseline="0" dirty="0" err="1">
                <a:ln>
                  <a:noFill/>
                </a:ln>
                <a:solidFill>
                  <a:srgbClr val="A9B7C6"/>
                </a:solidFill>
                <a:effectLst/>
                <a:latin typeface="Consolas" panose="020B0609020204030204" pitchFamily="49" charset="0"/>
              </a:rPr>
              <a:t>TimePicker</a:t>
            </a:r>
            <a:r>
              <a:rPr kumimoji="0" lang="en-US" altLang="en-US" sz="1500" b="0" i="0" u="none" strike="noStrike" cap="none" normalizeH="0" baseline="0" dirty="0">
                <a:ln>
                  <a:noFill/>
                </a:ln>
                <a:solidFill>
                  <a:srgbClr val="A9B7C6"/>
                </a:solidFill>
                <a:effectLst/>
                <a:latin typeface="Consolas" panose="020B0609020204030204" pitchFamily="49" charset="0"/>
              </a:rPr>
              <a:t>&gt;(</a:t>
            </a:r>
            <a:r>
              <a:rPr kumimoji="0" lang="en-US" altLang="en-US" sz="1500" b="0" i="0" u="none" strike="noStrike" cap="none" normalizeH="0" baseline="0" dirty="0" err="1">
                <a:ln>
                  <a:noFill/>
                </a:ln>
                <a:solidFill>
                  <a:srgbClr val="A9B7C6"/>
                </a:solidFill>
                <a:effectLst/>
                <a:latin typeface="Consolas" panose="020B0609020204030204" pitchFamily="49" charset="0"/>
              </a:rPr>
              <a:t>R.id.</a:t>
            </a:r>
            <a:r>
              <a:rPr kumimoji="0" lang="en-US" altLang="en-US" sz="1500" b="0" i="1" u="none" strike="noStrike" cap="none" normalizeH="0" baseline="0" dirty="0" err="1">
                <a:ln>
                  <a:noFill/>
                </a:ln>
                <a:solidFill>
                  <a:srgbClr val="9876AA"/>
                </a:solidFill>
                <a:effectLst/>
                <a:latin typeface="Consolas" panose="020B0609020204030204" pitchFamily="49" charset="0"/>
              </a:rPr>
              <a:t>reminderTime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reminderSwitch.</a:t>
            </a:r>
            <a:r>
              <a:rPr kumimoji="0" lang="en-US" altLang="en-US" sz="1500" b="0" i="1" u="none" strike="noStrike" cap="none" normalizeH="0" baseline="0" dirty="0" err="1">
                <a:ln>
                  <a:noFill/>
                </a:ln>
                <a:solidFill>
                  <a:srgbClr val="9876AA"/>
                </a:solidFill>
                <a:effectLst/>
                <a:latin typeface="Consolas" panose="020B0609020204030204" pitchFamily="49" charset="0"/>
              </a:rPr>
              <a:t>isChecked</a:t>
            </a:r>
            <a:r>
              <a:rPr kumimoji="0" lang="en-US" altLang="en-US" sz="1500" b="0" i="1" u="none" strike="noStrike" cap="none" normalizeH="0" baseline="0" dirty="0">
                <a:ln>
                  <a:noFill/>
                </a:ln>
                <a:solidFill>
                  <a:srgbClr val="9876AA"/>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note.</a:t>
            </a:r>
            <a:r>
              <a:rPr kumimoji="0" lang="en-US" altLang="en-US" sz="1500" b="0" i="0" u="none" strike="noStrike" cap="none" normalizeH="0" baseline="0" dirty="0" err="1">
                <a:ln>
                  <a:noFill/>
                </a:ln>
                <a:solidFill>
                  <a:srgbClr val="9876AA"/>
                </a:solidFill>
                <a:effectLst/>
                <a:latin typeface="Consolas" panose="020B0609020204030204" pitchFamily="49" charset="0"/>
              </a:rPr>
              <a:t>isReminder</a:t>
            </a:r>
            <a:br>
              <a:rPr kumimoji="0" lang="en-US" altLang="en-US" sz="1500" b="0" i="0" u="none" strike="noStrike" cap="none" normalizeH="0" baseline="0" dirty="0">
                <a:ln>
                  <a:noFill/>
                </a:ln>
                <a:solidFill>
                  <a:srgbClr val="9876AA"/>
                </a:solidFill>
                <a:effectLst/>
                <a:latin typeface="Consolas" panose="020B0609020204030204" pitchFamily="49" charset="0"/>
              </a:rPr>
            </a:br>
            <a:r>
              <a:rPr kumimoji="0" lang="en-US" altLang="en-US" sz="1500" b="0" i="0" u="none" strike="noStrike" cap="none" normalizeH="0" baseline="0" dirty="0">
                <a:ln>
                  <a:noFill/>
                </a:ln>
                <a:solidFill>
                  <a:srgbClr val="9876AA"/>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timePicker.</a:t>
            </a:r>
            <a:r>
              <a:rPr kumimoji="0" lang="en-US" altLang="en-US" sz="1500" b="0" i="1" u="none" strike="noStrike" cap="none" normalizeH="0" baseline="0" dirty="0" err="1">
                <a:ln>
                  <a:noFill/>
                </a:ln>
                <a:solidFill>
                  <a:srgbClr val="9876AA"/>
                </a:solidFill>
                <a:effectLst/>
                <a:latin typeface="Consolas" panose="020B0609020204030204" pitchFamily="49" charset="0"/>
              </a:rPr>
              <a:t>hour</a:t>
            </a:r>
            <a:r>
              <a:rPr kumimoji="0" lang="en-US" altLang="en-US" sz="1500" b="0" i="1" u="none" strike="noStrike" cap="none" normalizeH="0" baseline="0" dirty="0">
                <a:ln>
                  <a:noFill/>
                </a:ln>
                <a:solidFill>
                  <a:srgbClr val="9876AA"/>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note.getHour</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timePicker.</a:t>
            </a:r>
            <a:r>
              <a:rPr kumimoji="0" lang="en-US" altLang="en-US" sz="1500" b="0" i="1" u="none" strike="noStrike" cap="none" normalizeH="0" baseline="0" dirty="0" err="1">
                <a:ln>
                  <a:noFill/>
                </a:ln>
                <a:solidFill>
                  <a:srgbClr val="9876AA"/>
                </a:solidFill>
                <a:effectLst/>
                <a:latin typeface="Consolas" panose="020B0609020204030204" pitchFamily="49" charset="0"/>
              </a:rPr>
              <a:t>minute</a:t>
            </a:r>
            <a:r>
              <a:rPr kumimoji="0" lang="en-US" altLang="en-US" sz="1500" b="0" i="1" u="none" strike="noStrike" cap="none" normalizeH="0" baseline="0" dirty="0">
                <a:ln>
                  <a:noFill/>
                </a:ln>
                <a:solidFill>
                  <a:srgbClr val="9876AA"/>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note.getMinute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808080"/>
                </a:solidFill>
                <a:effectLst/>
                <a:latin typeface="Consolas" panose="020B0609020204030204" pitchFamily="49" charset="0"/>
              </a:rPr>
            </a:br>
            <a:r>
              <a:rPr kumimoji="0" lang="en-US" altLang="en-US" sz="1500" b="0" i="0" u="none" strike="noStrike" cap="none" normalizeH="0" baseline="0" dirty="0">
                <a:ln>
                  <a:noFill/>
                </a:ln>
                <a:solidFill>
                  <a:srgbClr val="808080"/>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builder.setView</a:t>
            </a:r>
            <a:r>
              <a:rPr kumimoji="0" lang="en-US" altLang="en-US" sz="1500" b="0"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err="1">
                <a:ln>
                  <a:noFill/>
                </a:ln>
                <a:solidFill>
                  <a:srgbClr val="A9B7C6"/>
                </a:solidFill>
                <a:effectLst/>
                <a:latin typeface="Consolas" panose="020B0609020204030204" pitchFamily="49" charset="0"/>
              </a:rPr>
              <a:t>customLayout</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808080"/>
                </a:solidFill>
                <a:effectLst/>
                <a:latin typeface="Consolas" panose="020B0609020204030204" pitchFamily="49" charset="0"/>
              </a:rPr>
            </a:br>
            <a:r>
              <a:rPr kumimoji="0" lang="en-US" altLang="en-US" sz="1500" b="0" i="0" u="none" strike="noStrike" cap="none" normalizeH="0" baseline="0" dirty="0">
                <a:ln>
                  <a:noFill/>
                </a:ln>
                <a:solidFill>
                  <a:srgbClr val="808080"/>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builder.setPositiveButton</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a:ln>
                  <a:noFill/>
                </a:ln>
                <a:solidFill>
                  <a:srgbClr val="6A8759"/>
                </a:solidFill>
                <a:effectLst/>
                <a:latin typeface="Consolas" panose="020B0609020204030204" pitchFamily="49" charset="0"/>
              </a:rPr>
              <a:t>"Save"</a:t>
            </a:r>
            <a:r>
              <a:rPr kumimoji="0" lang="en-US" altLang="en-US" sz="1500" b="0" i="0" u="none" strike="noStrike" cap="none" normalizeH="0" baseline="0" dirty="0">
                <a:ln>
                  <a:noFill/>
                </a:ln>
                <a:solidFill>
                  <a:srgbClr val="CC7832"/>
                </a:solidFill>
                <a:effectLst/>
                <a:latin typeface="Consolas" panose="020B0609020204030204" pitchFamily="49" charset="0"/>
              </a:rPr>
              <a:t>,</a:t>
            </a:r>
            <a:br>
              <a:rPr kumimoji="0" lang="en-US" altLang="en-US" sz="1500" b="0" i="0" u="none" strike="noStrike" cap="none" normalizeH="0" baseline="0" dirty="0">
                <a:ln>
                  <a:noFill/>
                </a:ln>
                <a:solidFill>
                  <a:srgbClr val="CC7832"/>
                </a:solidFill>
                <a:effectLst/>
                <a:latin typeface="Consolas" panose="020B0609020204030204" pitchFamily="49" charset="0"/>
              </a:rPr>
            </a:b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DialogInterface.OnClickListener</a:t>
            </a: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1"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dialog</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which </a:t>
            </a:r>
            <a:r>
              <a:rPr kumimoji="0" lang="en-US" altLang="en-US" sz="1500" b="1" i="0" u="none" strike="noStrike" cap="none" normalizeH="0" baseline="0" dirty="0">
                <a:ln>
                  <a:noFill/>
                </a:ln>
                <a:solidFill>
                  <a:srgbClr val="A9B7C6"/>
                </a:solidFill>
                <a:effectLst/>
                <a:latin typeface="Consolas" panose="020B0609020204030204" pitchFamily="49" charset="0"/>
              </a:rPr>
              <a:t>-&gt;</a:t>
            </a:r>
            <a:r>
              <a:rPr lang="en-US" altLang="en-US" b="1" dirty="0">
                <a:solidFill>
                  <a:srgbClr val="A9B7C6"/>
                </a:solidFill>
                <a:effectLst/>
                <a:latin typeface="Consolas" panose="020B0609020204030204" pitchFamily="49" charset="0"/>
              </a:rPr>
              <a:t> </a:t>
            </a:r>
            <a:r>
              <a:rPr kumimoji="0" lang="en-US" altLang="en-US" sz="1500" b="1" i="0" u="none" strike="noStrike" cap="none" normalizeH="0" baseline="0" dirty="0">
                <a:ln>
                  <a:noFill/>
                </a:ln>
                <a:solidFill>
                  <a:srgbClr val="A9B7C6"/>
                </a:solidFill>
                <a:effectLst/>
                <a:latin typeface="Consolas" panose="020B0609020204030204" pitchFamily="49" charset="0"/>
              </a:rPr>
              <a:t>}</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a:ln>
                  <a:noFill/>
                </a:ln>
                <a:solidFill>
                  <a:srgbClr val="808080"/>
                </a:solidFill>
                <a:effectLst/>
                <a:latin typeface="Consolas" panose="020B0609020204030204" pitchFamily="49" charset="0"/>
              </a:rPr>
              <a:t>// create and show the alert dialog</a:t>
            </a:r>
            <a:br>
              <a:rPr kumimoji="0" lang="en-US" altLang="en-US" sz="1500" b="0" i="0" u="none" strike="noStrike" cap="none" normalizeH="0" baseline="0" dirty="0">
                <a:ln>
                  <a:noFill/>
                </a:ln>
                <a:solidFill>
                  <a:srgbClr val="808080"/>
                </a:solidFill>
                <a:effectLst/>
                <a:latin typeface="Consolas" panose="020B0609020204030204" pitchFamily="49" charset="0"/>
              </a:rPr>
            </a:br>
            <a:r>
              <a:rPr kumimoji="0" lang="en-US" altLang="en-US" sz="1500" b="0" i="0" u="none" strike="noStrike" cap="none" normalizeH="0" baseline="0" dirty="0">
                <a:ln>
                  <a:noFill/>
                </a:ln>
                <a:solidFill>
                  <a:srgbClr val="808080"/>
                </a:solidFill>
                <a:effectLst/>
                <a:latin typeface="Consolas" panose="020B0609020204030204" pitchFamily="49" charset="0"/>
              </a:rPr>
              <a:t>    </a:t>
            </a:r>
            <a:r>
              <a:rPr kumimoji="0" lang="en-US" altLang="en-US" sz="1500" b="0" i="0" u="none" strike="noStrike" cap="none" normalizeH="0" baseline="0" dirty="0" err="1">
                <a:ln>
                  <a:noFill/>
                </a:ln>
                <a:solidFill>
                  <a:srgbClr val="CC7832"/>
                </a:solidFill>
                <a:effectLst/>
                <a:latin typeface="Consolas" panose="020B0609020204030204" pitchFamily="49" charset="0"/>
              </a:rPr>
              <a:t>val</a:t>
            </a:r>
            <a:r>
              <a:rPr kumimoji="0" lang="en-US" altLang="en-US" sz="1500" b="0" i="0" u="none" strike="noStrike" cap="none" normalizeH="0" baseline="0" dirty="0">
                <a:ln>
                  <a:noFill/>
                </a:ln>
                <a:solidFill>
                  <a:srgbClr val="CC7832"/>
                </a:solidFill>
                <a:effectLst/>
                <a:latin typeface="Consolas" panose="020B0609020204030204" pitchFamily="49" charset="0"/>
              </a:rPr>
              <a:t> </a:t>
            </a:r>
            <a:r>
              <a:rPr kumimoji="0" lang="en-US" altLang="en-US" sz="1500" b="0" i="0" u="none" strike="noStrike" cap="none" normalizeH="0" baseline="0" dirty="0">
                <a:ln>
                  <a:noFill/>
                </a:ln>
                <a:solidFill>
                  <a:srgbClr val="A9B7C6"/>
                </a:solidFill>
                <a:effectLst/>
                <a:latin typeface="Consolas" panose="020B0609020204030204" pitchFamily="49" charset="0"/>
              </a:rPr>
              <a:t>dialog: </a:t>
            </a:r>
            <a:r>
              <a:rPr kumimoji="0" lang="en-US" altLang="en-US" sz="1500" b="0" i="0" u="none" strike="noStrike" cap="none" normalizeH="0" baseline="0" dirty="0" err="1">
                <a:ln>
                  <a:noFill/>
                </a:ln>
                <a:solidFill>
                  <a:srgbClr val="A9B7C6"/>
                </a:solidFill>
                <a:effectLst/>
                <a:latin typeface="Consolas" panose="020B0609020204030204" pitchFamily="49" charset="0"/>
              </a:rPr>
              <a:t>AlertDialog</a:t>
            </a:r>
            <a:r>
              <a:rPr kumimoji="0" lang="en-US" altLang="en-US" sz="1500" b="0" i="0" u="none" strike="noStrike" cap="none" normalizeH="0" baseline="0" dirty="0">
                <a:ln>
                  <a:noFill/>
                </a:ln>
                <a:solidFill>
                  <a:srgbClr val="A9B7C6"/>
                </a:solidFill>
                <a:effectLst/>
                <a:latin typeface="Consolas" panose="020B0609020204030204" pitchFamily="49" charset="0"/>
              </a:rPr>
              <a:t> = </a:t>
            </a:r>
            <a:r>
              <a:rPr kumimoji="0" lang="en-US" altLang="en-US" sz="1500" b="0" i="0" u="none" strike="noStrike" cap="none" normalizeH="0" baseline="0" dirty="0" err="1">
                <a:ln>
                  <a:noFill/>
                </a:ln>
                <a:solidFill>
                  <a:srgbClr val="A9B7C6"/>
                </a:solidFill>
                <a:effectLst/>
                <a:latin typeface="Consolas" panose="020B0609020204030204" pitchFamily="49" charset="0"/>
              </a:rPr>
              <a:t>builder.create</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    </a:t>
            </a:r>
            <a:r>
              <a:rPr kumimoji="0" lang="en-US" altLang="en-US" sz="1500" b="0" i="0" u="none" strike="noStrike" cap="none" normalizeH="0" baseline="0" dirty="0" err="1">
                <a:ln>
                  <a:noFill/>
                </a:ln>
                <a:solidFill>
                  <a:srgbClr val="A9B7C6"/>
                </a:solidFill>
                <a:effectLst/>
                <a:latin typeface="Consolas" panose="020B0609020204030204" pitchFamily="49" charset="0"/>
              </a:rPr>
              <a:t>dialog.show</a:t>
            </a:r>
            <a:r>
              <a:rPr kumimoji="0" lang="en-US" altLang="en-US" sz="1500" b="0" i="0" u="none" strike="noStrike" cap="none" normalizeH="0" baseline="0" dirty="0">
                <a:ln>
                  <a:noFill/>
                </a:ln>
                <a:solidFill>
                  <a:srgbClr val="A9B7C6"/>
                </a:solidFill>
                <a:effectLst/>
                <a:latin typeface="Consolas" panose="020B0609020204030204" pitchFamily="49" charset="0"/>
              </a:rPr>
              <a:t>()</a:t>
            </a:r>
            <a:br>
              <a:rPr kumimoji="0" lang="en-US" altLang="en-US" sz="1500" b="0" i="0" u="none" strike="noStrike" cap="none" normalizeH="0" baseline="0" dirty="0">
                <a:ln>
                  <a:noFill/>
                </a:ln>
                <a:solidFill>
                  <a:srgbClr val="A9B7C6"/>
                </a:solidFill>
                <a:effectLst/>
                <a:latin typeface="Consolas" panose="020B0609020204030204" pitchFamily="49" charset="0"/>
              </a:rPr>
            </a:br>
            <a:r>
              <a:rPr kumimoji="0" lang="en-US" altLang="en-US" sz="1500" b="0" i="0" u="none" strike="noStrike" cap="none" normalizeH="0" baseline="0" dirty="0">
                <a:ln>
                  <a:noFill/>
                </a:ln>
                <a:solidFill>
                  <a:srgbClr val="A9B7C6"/>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7189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4307" y="240332"/>
            <a:ext cx="3922776" cy="435273"/>
          </a:xfrm>
          <a:prstGeom prst="rect">
            <a:avLst/>
          </a:prstGeom>
        </p:spPr>
        <p:txBody>
          <a:bodyPr spcFirstLastPara="1" vert="horz" wrap="square" lIns="0" tIns="4343" rIns="0" bIns="0" rtlCol="0" anchor="t" anchorCtr="0">
            <a:spAutoFit/>
          </a:bodyPr>
          <a:lstStyle/>
          <a:p>
            <a:pPr marL="4572">
              <a:spcBef>
                <a:spcPts val="34"/>
              </a:spcBef>
            </a:pPr>
            <a:r>
              <a:rPr spc="-2" dirty="0">
                <a:solidFill>
                  <a:schemeClr val="tx1"/>
                </a:solidFill>
              </a:rPr>
              <a:t>Linear </a:t>
            </a:r>
            <a:r>
              <a:rPr spc="-14" dirty="0">
                <a:solidFill>
                  <a:schemeClr val="tx1"/>
                </a:solidFill>
              </a:rPr>
              <a:t>Layout: </a:t>
            </a:r>
            <a:r>
              <a:rPr spc="-11" dirty="0">
                <a:solidFill>
                  <a:schemeClr val="tx1"/>
                </a:solidFill>
              </a:rPr>
              <a:t>Padding</a:t>
            </a:r>
          </a:p>
        </p:txBody>
      </p:sp>
      <p:sp>
        <p:nvSpPr>
          <p:cNvPr id="3" name="object 3"/>
          <p:cNvSpPr txBox="1"/>
          <p:nvPr/>
        </p:nvSpPr>
        <p:spPr>
          <a:xfrm>
            <a:off x="2035546" y="1277600"/>
            <a:ext cx="5516575" cy="2276008"/>
          </a:xfrm>
          <a:prstGeom prst="rect">
            <a:avLst/>
          </a:prstGeom>
        </p:spPr>
        <p:txBody>
          <a:bodyPr vert="horz" wrap="square" lIns="0" tIns="4572" rIns="0" bIns="0" rtlCol="0">
            <a:spAutoFit/>
          </a:bodyPr>
          <a:lstStyle/>
          <a:p>
            <a:pPr marL="4572" marR="1829">
              <a:spcBef>
                <a:spcPts val="36"/>
              </a:spcBef>
            </a:pPr>
            <a:r>
              <a:rPr sz="1620" spc="-2" dirty="0">
                <a:solidFill>
                  <a:schemeClr val="tx1"/>
                </a:solidFill>
              </a:rPr>
              <a:t>The </a:t>
            </a:r>
            <a:r>
              <a:rPr sz="1620" dirty="0">
                <a:solidFill>
                  <a:schemeClr val="tx1"/>
                </a:solidFill>
              </a:rPr>
              <a:t>padding specifies </a:t>
            </a:r>
            <a:r>
              <a:rPr sz="1620" spc="-2" dirty="0">
                <a:solidFill>
                  <a:schemeClr val="tx1"/>
                </a:solidFill>
              </a:rPr>
              <a:t>how much </a:t>
            </a:r>
            <a:r>
              <a:rPr sz="1620" dirty="0">
                <a:solidFill>
                  <a:schemeClr val="tx1"/>
                </a:solidFill>
              </a:rPr>
              <a:t>space </a:t>
            </a:r>
            <a:r>
              <a:rPr sz="1620" spc="-2" dirty="0">
                <a:solidFill>
                  <a:schemeClr val="tx1"/>
                </a:solidFill>
              </a:rPr>
              <a:t>there is </a:t>
            </a:r>
            <a:r>
              <a:rPr sz="1620" dirty="0">
                <a:solidFill>
                  <a:schemeClr val="tx1"/>
                </a:solidFill>
              </a:rPr>
              <a:t>between</a:t>
            </a:r>
            <a:r>
              <a:rPr sz="1620" spc="-52" dirty="0">
                <a:solidFill>
                  <a:schemeClr val="tx1"/>
                </a:solidFill>
              </a:rPr>
              <a:t> </a:t>
            </a:r>
            <a:r>
              <a:rPr sz="1620" dirty="0">
                <a:solidFill>
                  <a:schemeClr val="tx1"/>
                </a:solidFill>
              </a:rPr>
              <a:t>the  boundaries of the widget's </a:t>
            </a:r>
            <a:r>
              <a:rPr sz="1620" spc="-2" dirty="0">
                <a:solidFill>
                  <a:schemeClr val="tx1"/>
                </a:solidFill>
              </a:rPr>
              <a:t>"cell" and </a:t>
            </a:r>
            <a:r>
              <a:rPr sz="1620" dirty="0">
                <a:solidFill>
                  <a:schemeClr val="tx1"/>
                </a:solidFill>
              </a:rPr>
              <a:t>the actual widget  contents.</a:t>
            </a:r>
          </a:p>
          <a:p>
            <a:pPr>
              <a:spcBef>
                <a:spcPts val="18"/>
              </a:spcBef>
            </a:pPr>
            <a:endParaRPr sz="1800" dirty="0">
              <a:solidFill>
                <a:schemeClr val="tx1"/>
              </a:solidFill>
            </a:endParaRPr>
          </a:p>
          <a:p>
            <a:pPr marL="4572" marR="114757"/>
            <a:r>
              <a:rPr sz="1620" dirty="0">
                <a:solidFill>
                  <a:schemeClr val="tx1"/>
                </a:solidFill>
              </a:rPr>
              <a:t>If </a:t>
            </a:r>
            <a:r>
              <a:rPr sz="1620" spc="-2" dirty="0">
                <a:solidFill>
                  <a:schemeClr val="tx1"/>
                </a:solidFill>
              </a:rPr>
              <a:t>you </a:t>
            </a:r>
            <a:r>
              <a:rPr sz="1620" dirty="0">
                <a:solidFill>
                  <a:schemeClr val="tx1"/>
                </a:solidFill>
              </a:rPr>
              <a:t>want to </a:t>
            </a:r>
            <a:r>
              <a:rPr sz="1620" spc="-2" dirty="0">
                <a:solidFill>
                  <a:schemeClr val="tx1"/>
                </a:solidFill>
              </a:rPr>
              <a:t>increase </a:t>
            </a:r>
            <a:r>
              <a:rPr sz="1620" dirty="0">
                <a:solidFill>
                  <a:schemeClr val="tx1"/>
                </a:solidFill>
              </a:rPr>
              <a:t>the </a:t>
            </a:r>
            <a:r>
              <a:rPr sz="1620" i="1" dirty="0">
                <a:solidFill>
                  <a:schemeClr val="tx1"/>
                </a:solidFill>
              </a:rPr>
              <a:t>internal whitespace between</a:t>
            </a:r>
            <a:r>
              <a:rPr sz="1620" i="1" spc="-56" dirty="0">
                <a:solidFill>
                  <a:schemeClr val="tx1"/>
                </a:solidFill>
              </a:rPr>
              <a:t> </a:t>
            </a:r>
            <a:r>
              <a:rPr sz="1620" i="1" spc="-2" dirty="0">
                <a:solidFill>
                  <a:schemeClr val="tx1"/>
                </a:solidFill>
              </a:rPr>
              <a:t>the  </a:t>
            </a:r>
            <a:r>
              <a:rPr sz="1620" i="1" dirty="0">
                <a:solidFill>
                  <a:schemeClr val="tx1"/>
                </a:solidFill>
              </a:rPr>
              <a:t>edges </a:t>
            </a:r>
            <a:r>
              <a:rPr sz="1620" i="1" spc="-2" dirty="0">
                <a:solidFill>
                  <a:schemeClr val="tx1"/>
                </a:solidFill>
              </a:rPr>
              <a:t>of the and its </a:t>
            </a:r>
            <a:r>
              <a:rPr sz="1620" i="1" dirty="0">
                <a:solidFill>
                  <a:schemeClr val="tx1"/>
                </a:solidFill>
              </a:rPr>
              <a:t>contents, </a:t>
            </a:r>
            <a:r>
              <a:rPr sz="1620" i="1" spc="-2" dirty="0">
                <a:solidFill>
                  <a:schemeClr val="tx1"/>
                </a:solidFill>
              </a:rPr>
              <a:t>you will </a:t>
            </a:r>
            <a:r>
              <a:rPr sz="1620" i="1" dirty="0">
                <a:solidFill>
                  <a:schemeClr val="tx1"/>
                </a:solidFill>
              </a:rPr>
              <a:t>want </a:t>
            </a:r>
            <a:r>
              <a:rPr sz="1620" i="1" spc="-2" dirty="0">
                <a:solidFill>
                  <a:schemeClr val="tx1"/>
                </a:solidFill>
              </a:rPr>
              <a:t>to use</a:t>
            </a:r>
            <a:r>
              <a:rPr sz="1620" i="1" spc="-29" dirty="0">
                <a:solidFill>
                  <a:schemeClr val="tx1"/>
                </a:solidFill>
              </a:rPr>
              <a:t> </a:t>
            </a:r>
            <a:r>
              <a:rPr sz="1620" i="1" spc="-2" dirty="0">
                <a:solidFill>
                  <a:schemeClr val="tx1"/>
                </a:solidFill>
              </a:rPr>
              <a:t>the:</a:t>
            </a:r>
            <a:endParaRPr sz="1620" dirty="0">
              <a:solidFill>
                <a:schemeClr val="tx1"/>
              </a:solidFill>
            </a:endParaRPr>
          </a:p>
          <a:p>
            <a:pPr marL="418795" indent="-128930">
              <a:buFont typeface="Arial"/>
              <a:buChar char="•"/>
              <a:tabLst>
                <a:tab pos="418795" algn="l"/>
              </a:tabLst>
            </a:pPr>
            <a:r>
              <a:rPr sz="1620" b="1" dirty="0">
                <a:solidFill>
                  <a:schemeClr val="tx1"/>
                </a:solidFill>
              </a:rPr>
              <a:t>android:padding</a:t>
            </a:r>
            <a:r>
              <a:rPr sz="1620" b="1" spc="4" dirty="0">
                <a:solidFill>
                  <a:schemeClr val="tx1"/>
                </a:solidFill>
              </a:rPr>
              <a:t> </a:t>
            </a:r>
            <a:r>
              <a:rPr sz="1620" dirty="0">
                <a:solidFill>
                  <a:schemeClr val="tx1"/>
                </a:solidFill>
              </a:rPr>
              <a:t>property</a:t>
            </a:r>
          </a:p>
          <a:p>
            <a:pPr marL="289865" marR="380390">
              <a:buChar char="•"/>
              <a:tabLst>
                <a:tab pos="419024" algn="l"/>
                <a:tab pos="419252" algn="l"/>
              </a:tabLst>
            </a:pPr>
            <a:r>
              <a:rPr sz="1620" spc="-2" dirty="0">
                <a:solidFill>
                  <a:schemeClr val="tx1"/>
                </a:solidFill>
              </a:rPr>
              <a:t>or by </a:t>
            </a:r>
            <a:r>
              <a:rPr sz="1620" dirty="0">
                <a:solidFill>
                  <a:schemeClr val="tx1"/>
                </a:solidFill>
              </a:rPr>
              <a:t>calling </a:t>
            </a:r>
            <a:r>
              <a:rPr sz="1620" i="1" dirty="0">
                <a:solidFill>
                  <a:schemeClr val="tx1"/>
                </a:solidFill>
              </a:rPr>
              <a:t>setPadding() </a:t>
            </a:r>
            <a:r>
              <a:rPr sz="1620" i="1" spc="-2" dirty="0">
                <a:solidFill>
                  <a:schemeClr val="tx1"/>
                </a:solidFill>
              </a:rPr>
              <a:t>at runtime on the widget's  </a:t>
            </a:r>
            <a:r>
              <a:rPr sz="1620" i="1" dirty="0">
                <a:solidFill>
                  <a:schemeClr val="tx1"/>
                </a:solidFill>
              </a:rPr>
              <a:t>Java</a:t>
            </a:r>
            <a:r>
              <a:rPr sz="1620" i="1" spc="-11" dirty="0">
                <a:solidFill>
                  <a:schemeClr val="tx1"/>
                </a:solidFill>
              </a:rPr>
              <a:t> </a:t>
            </a:r>
            <a:r>
              <a:rPr sz="1620" i="1" dirty="0">
                <a:solidFill>
                  <a:schemeClr val="tx1"/>
                </a:solidFill>
              </a:rPr>
              <a:t>object.</a:t>
            </a:r>
            <a:endParaRPr sz="1620" dirty="0">
              <a:solidFill>
                <a:schemeClr val="tx1"/>
              </a:solidFill>
            </a:endParaRPr>
          </a:p>
        </p:txBody>
      </p:sp>
      <p:sp>
        <p:nvSpPr>
          <p:cNvPr id="4" name="object 4"/>
          <p:cNvSpPr txBox="1"/>
          <p:nvPr/>
        </p:nvSpPr>
        <p:spPr>
          <a:xfrm>
            <a:off x="1587435" y="4897307"/>
            <a:ext cx="120015" cy="137602"/>
          </a:xfrm>
          <a:prstGeom prst="rect">
            <a:avLst/>
          </a:prstGeom>
        </p:spPr>
        <p:txBody>
          <a:bodyPr vert="horz" wrap="square" lIns="0" tIns="4572" rIns="0" bIns="0" rtlCol="0">
            <a:spAutoFit/>
          </a:bodyPr>
          <a:lstStyle/>
          <a:p>
            <a:pPr marL="4572">
              <a:spcBef>
                <a:spcPts val="36"/>
              </a:spcBef>
            </a:pPr>
            <a:r>
              <a:rPr sz="864" spc="-2" dirty="0">
                <a:solidFill>
                  <a:schemeClr val="tx1"/>
                </a:solidFill>
                <a:latin typeface="Calibri"/>
                <a:cs typeface="Calibri"/>
              </a:rPr>
              <a:t>17</a:t>
            </a:r>
            <a:endParaRPr sz="864">
              <a:solidFill>
                <a:schemeClr val="tx1"/>
              </a:solidFill>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964692"/>
            <a:ext cx="6858000" cy="4178808"/>
          </a:xfrm>
          <a:prstGeom prst="rect">
            <a:avLst/>
          </a:prstGeom>
          <a:blipFill>
            <a:blip r:embed="rId2" cstate="print"/>
            <a:stretch>
              <a:fillRect/>
            </a:stretch>
          </a:blipFill>
        </p:spPr>
        <p:txBody>
          <a:bodyPr wrap="square" lIns="0" tIns="0" rIns="0" bIns="0" rtlCol="0"/>
          <a:lstStyle/>
          <a:p>
            <a:endParaRPr sz="504">
              <a:solidFill>
                <a:schemeClr val="tx1"/>
              </a:solidFill>
            </a:endParaRPr>
          </a:p>
        </p:txBody>
      </p:sp>
      <p:sp>
        <p:nvSpPr>
          <p:cNvPr id="3" name="object 3"/>
          <p:cNvSpPr txBox="1">
            <a:spLocks noGrp="1"/>
          </p:cNvSpPr>
          <p:nvPr>
            <p:ph type="title"/>
          </p:nvPr>
        </p:nvSpPr>
        <p:spPr>
          <a:xfrm>
            <a:off x="566814" y="138875"/>
            <a:ext cx="4389008" cy="924227"/>
          </a:xfrm>
          <a:prstGeom prst="rect">
            <a:avLst/>
          </a:prstGeom>
        </p:spPr>
        <p:txBody>
          <a:bodyPr spcFirstLastPara="1" vert="horz" wrap="square" lIns="0" tIns="4572" rIns="0" bIns="0" rtlCol="0" anchor="t" anchorCtr="0">
            <a:spAutoFit/>
          </a:bodyPr>
          <a:lstStyle/>
          <a:p>
            <a:pPr marL="4572">
              <a:spcBef>
                <a:spcPts val="36"/>
              </a:spcBef>
            </a:pPr>
            <a:r>
              <a:rPr sz="2988" dirty="0">
                <a:solidFill>
                  <a:schemeClr val="tx1"/>
                </a:solidFill>
              </a:rPr>
              <a:t>Linear </a:t>
            </a:r>
            <a:r>
              <a:rPr sz="2988" spc="-11" dirty="0">
                <a:solidFill>
                  <a:schemeClr val="tx1"/>
                </a:solidFill>
              </a:rPr>
              <a:t>Layout: </a:t>
            </a:r>
            <a:r>
              <a:rPr sz="2988" spc="-7" dirty="0">
                <a:solidFill>
                  <a:schemeClr val="tx1"/>
                </a:solidFill>
              </a:rPr>
              <a:t>Padding </a:t>
            </a:r>
            <a:r>
              <a:rPr sz="2988" spc="2" dirty="0">
                <a:solidFill>
                  <a:schemeClr val="tx1"/>
                </a:solidFill>
              </a:rPr>
              <a:t>and</a:t>
            </a:r>
            <a:r>
              <a:rPr sz="2988" spc="-36" dirty="0">
                <a:solidFill>
                  <a:schemeClr val="tx1"/>
                </a:solidFill>
              </a:rPr>
              <a:t> </a:t>
            </a:r>
            <a:r>
              <a:rPr sz="2988" spc="-9" dirty="0">
                <a:solidFill>
                  <a:schemeClr val="tx1"/>
                </a:solidFill>
              </a:rPr>
              <a:t>Margin</a:t>
            </a:r>
            <a:endParaRPr sz="2988" dirty="0">
              <a:solidFill>
                <a:schemeClr val="tx1"/>
              </a:solidFill>
            </a:endParaRPr>
          </a:p>
        </p:txBody>
      </p:sp>
      <p:sp>
        <p:nvSpPr>
          <p:cNvPr id="4" name="object 4"/>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chemeClr val="tx1"/>
                </a:solidFill>
                <a:latin typeface="Calibri"/>
                <a:cs typeface="Calibri"/>
              </a:rPr>
              <a:t>18</a:t>
            </a:r>
            <a:endParaRPr sz="864">
              <a:solidFill>
                <a:schemeClr val="tx1"/>
              </a:solidFill>
              <a:latin typeface="Calibri"/>
              <a:cs typeface="Calibri"/>
            </a:endParaRPr>
          </a:p>
        </p:txBody>
      </p:sp>
      <p:sp>
        <p:nvSpPr>
          <p:cNvPr id="5" name="object 5"/>
          <p:cNvSpPr/>
          <p:nvPr/>
        </p:nvSpPr>
        <p:spPr>
          <a:xfrm>
            <a:off x="1143000" y="4397715"/>
            <a:ext cx="6858000" cy="745922"/>
          </a:xfrm>
          <a:custGeom>
            <a:avLst/>
            <a:gdLst/>
            <a:ahLst/>
            <a:cxnLst/>
            <a:rect l="l" t="t" r="r" b="b"/>
            <a:pathLst>
              <a:path w="19050000" h="2072005">
                <a:moveTo>
                  <a:pt x="19050000" y="0"/>
                </a:moveTo>
                <a:lnTo>
                  <a:pt x="0" y="0"/>
                </a:lnTo>
                <a:lnTo>
                  <a:pt x="0" y="2071623"/>
                </a:lnTo>
                <a:lnTo>
                  <a:pt x="19050000" y="2071623"/>
                </a:lnTo>
                <a:lnTo>
                  <a:pt x="19050000" y="0"/>
                </a:lnTo>
                <a:close/>
              </a:path>
            </a:pathLst>
          </a:custGeom>
          <a:solidFill>
            <a:srgbClr val="FFFFFF"/>
          </a:solidFill>
        </p:spPr>
        <p:txBody>
          <a:bodyPr wrap="square" lIns="0" tIns="0" rIns="0" bIns="0" rtlCol="0"/>
          <a:lstStyle/>
          <a:p>
            <a:endParaRPr sz="504">
              <a:solidFill>
                <a:schemeClr val="tx1"/>
              </a:solidFill>
            </a:endParaRPr>
          </a:p>
        </p:txBody>
      </p:sp>
      <p:sp>
        <p:nvSpPr>
          <p:cNvPr id="6" name="object 6"/>
          <p:cNvSpPr/>
          <p:nvPr/>
        </p:nvSpPr>
        <p:spPr>
          <a:xfrm>
            <a:off x="1143000" y="4397715"/>
            <a:ext cx="6858000" cy="745922"/>
          </a:xfrm>
          <a:custGeom>
            <a:avLst/>
            <a:gdLst/>
            <a:ahLst/>
            <a:cxnLst/>
            <a:rect l="l" t="t" r="r" b="b"/>
            <a:pathLst>
              <a:path w="19050000" h="2072005">
                <a:moveTo>
                  <a:pt x="0" y="2071623"/>
                </a:moveTo>
                <a:lnTo>
                  <a:pt x="19050000" y="2071623"/>
                </a:lnTo>
                <a:lnTo>
                  <a:pt x="19050000" y="0"/>
                </a:lnTo>
                <a:lnTo>
                  <a:pt x="0" y="0"/>
                </a:lnTo>
                <a:lnTo>
                  <a:pt x="0" y="2071623"/>
                </a:lnTo>
                <a:close/>
              </a:path>
            </a:pathLst>
          </a:custGeom>
          <a:ln w="25400">
            <a:solidFill>
              <a:srgbClr val="385D89"/>
            </a:solidFill>
          </a:ln>
        </p:spPr>
        <p:txBody>
          <a:bodyPr wrap="square" lIns="0" tIns="0" rIns="0" bIns="0" rtlCol="0"/>
          <a:lstStyle/>
          <a:p>
            <a:endParaRPr sz="504">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1549908"/>
            <a:ext cx="6858000" cy="3593592"/>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523464" y="159472"/>
            <a:ext cx="5050917" cy="646997"/>
          </a:xfrm>
          <a:prstGeom prst="rect">
            <a:avLst/>
          </a:prstGeom>
        </p:spPr>
        <p:txBody>
          <a:bodyPr spcFirstLastPara="1" vert="horz" wrap="square" lIns="0" tIns="4343" rIns="0" bIns="0" rtlCol="0" anchor="t" anchorCtr="0">
            <a:spAutoFit/>
          </a:bodyPr>
          <a:lstStyle/>
          <a:p>
            <a:pPr marL="4572">
              <a:spcBef>
                <a:spcPts val="34"/>
              </a:spcBef>
            </a:pPr>
            <a:r>
              <a:rPr sz="2088" spc="-2" dirty="0">
                <a:solidFill>
                  <a:srgbClr val="F79446"/>
                </a:solidFill>
              </a:rPr>
              <a:t>Linear </a:t>
            </a:r>
            <a:r>
              <a:rPr sz="2088" spc="-11" dirty="0">
                <a:solidFill>
                  <a:srgbClr val="F79446"/>
                </a:solidFill>
              </a:rPr>
              <a:t>Layout: </a:t>
            </a:r>
            <a:r>
              <a:rPr sz="2088" spc="-7" dirty="0">
                <a:solidFill>
                  <a:srgbClr val="F79446"/>
                </a:solidFill>
              </a:rPr>
              <a:t>Internal Margins </a:t>
            </a:r>
            <a:r>
              <a:rPr sz="2088" spc="-2" dirty="0">
                <a:solidFill>
                  <a:srgbClr val="F79446"/>
                </a:solidFill>
              </a:rPr>
              <a:t>Using</a:t>
            </a:r>
            <a:r>
              <a:rPr sz="2088" spc="25" dirty="0">
                <a:solidFill>
                  <a:srgbClr val="F79446"/>
                </a:solidFill>
              </a:rPr>
              <a:t> </a:t>
            </a:r>
            <a:r>
              <a:rPr sz="2088" spc="-7" dirty="0">
                <a:solidFill>
                  <a:srgbClr val="F79446"/>
                </a:solidFill>
              </a:rPr>
              <a:t>Padding</a:t>
            </a:r>
            <a:endParaRPr sz="2088"/>
          </a:p>
        </p:txBody>
      </p:sp>
      <p:sp>
        <p:nvSpPr>
          <p:cNvPr id="4" name="object 4"/>
          <p:cNvSpPr txBox="1"/>
          <p:nvPr/>
        </p:nvSpPr>
        <p:spPr>
          <a:xfrm>
            <a:off x="1523464" y="783255"/>
            <a:ext cx="5704027" cy="582250"/>
          </a:xfrm>
          <a:prstGeom prst="rect">
            <a:avLst/>
          </a:prstGeom>
        </p:spPr>
        <p:txBody>
          <a:bodyPr vert="horz" wrap="square" lIns="0" tIns="20803" rIns="0" bIns="0" rtlCol="0">
            <a:spAutoFit/>
          </a:bodyPr>
          <a:lstStyle/>
          <a:p>
            <a:pPr marL="4572">
              <a:spcBef>
                <a:spcPts val="164"/>
              </a:spcBef>
            </a:pPr>
            <a:r>
              <a:rPr sz="2088" b="1" spc="-5" dirty="0">
                <a:latin typeface="Calibri"/>
                <a:cs typeface="Calibri"/>
              </a:rPr>
              <a:t>Example:</a:t>
            </a:r>
            <a:endParaRPr sz="2088">
              <a:latin typeface="Calibri"/>
              <a:cs typeface="Calibri"/>
            </a:endParaRPr>
          </a:p>
          <a:p>
            <a:pPr marL="4572">
              <a:spcBef>
                <a:spcPts val="91"/>
              </a:spcBef>
            </a:pPr>
            <a:r>
              <a:rPr sz="1476" b="1" spc="-2" dirty="0">
                <a:latin typeface="Calibri"/>
                <a:cs typeface="Calibri"/>
              </a:rPr>
              <a:t>The </a:t>
            </a:r>
            <a:r>
              <a:rPr sz="1476" b="1" spc="-22" dirty="0">
                <a:latin typeface="Calibri"/>
                <a:cs typeface="Calibri"/>
              </a:rPr>
              <a:t>EditText </a:t>
            </a:r>
            <a:r>
              <a:rPr sz="1476" b="1" spc="-11" dirty="0">
                <a:latin typeface="Calibri"/>
                <a:cs typeface="Calibri"/>
              </a:rPr>
              <a:t>box </a:t>
            </a:r>
            <a:r>
              <a:rPr sz="1476" b="1" dirty="0">
                <a:latin typeface="Calibri"/>
                <a:cs typeface="Calibri"/>
              </a:rPr>
              <a:t>has been </a:t>
            </a:r>
            <a:r>
              <a:rPr sz="1476" b="1" spc="-4" dirty="0">
                <a:latin typeface="Calibri"/>
                <a:cs typeface="Calibri"/>
              </a:rPr>
              <a:t>changed </a:t>
            </a:r>
            <a:r>
              <a:rPr sz="1476" b="1" spc="-9" dirty="0">
                <a:latin typeface="Calibri"/>
                <a:cs typeface="Calibri"/>
              </a:rPr>
              <a:t>to </a:t>
            </a:r>
            <a:r>
              <a:rPr sz="1476" b="1" spc="-4" dirty="0">
                <a:latin typeface="Calibri"/>
                <a:cs typeface="Calibri"/>
              </a:rPr>
              <a:t>display </a:t>
            </a:r>
            <a:r>
              <a:rPr sz="1476" b="1" dirty="0">
                <a:latin typeface="Calibri"/>
                <a:cs typeface="Calibri"/>
              </a:rPr>
              <a:t>30dip of padding all</a:t>
            </a:r>
            <a:r>
              <a:rPr sz="1476" b="1" spc="-4" dirty="0">
                <a:latin typeface="Calibri"/>
                <a:cs typeface="Calibri"/>
              </a:rPr>
              <a:t> </a:t>
            </a:r>
            <a:r>
              <a:rPr sz="1476" b="1" spc="-2" dirty="0">
                <a:latin typeface="Calibri"/>
                <a:cs typeface="Calibri"/>
              </a:rPr>
              <a:t>around</a:t>
            </a:r>
            <a:endParaRPr sz="1476">
              <a:latin typeface="Calibri"/>
              <a:cs typeface="Calibri"/>
            </a:endParaRPr>
          </a:p>
        </p:txBody>
      </p:sp>
      <p:sp>
        <p:nvSpPr>
          <p:cNvPr id="5" name="object 5"/>
          <p:cNvSpPr txBox="1"/>
          <p:nvPr/>
        </p:nvSpPr>
        <p:spPr>
          <a:xfrm>
            <a:off x="3580973" y="2104858"/>
            <a:ext cx="1027328" cy="209378"/>
          </a:xfrm>
          <a:prstGeom prst="rect">
            <a:avLst/>
          </a:prstGeom>
        </p:spPr>
        <p:txBody>
          <a:bodyPr vert="horz" wrap="square" lIns="0" tIns="4343" rIns="0" bIns="0" rtlCol="0">
            <a:spAutoFit/>
          </a:bodyPr>
          <a:lstStyle/>
          <a:p>
            <a:pPr marL="4572">
              <a:spcBef>
                <a:spcPts val="34"/>
              </a:spcBef>
            </a:pPr>
            <a:r>
              <a:rPr sz="1332" spc="-2" dirty="0">
                <a:latin typeface="Calibri"/>
                <a:cs typeface="Calibri"/>
              </a:rPr>
              <a:t>Bipin</a:t>
            </a:r>
            <a:r>
              <a:rPr sz="1332" spc="-27" dirty="0">
                <a:latin typeface="Calibri"/>
                <a:cs typeface="Calibri"/>
              </a:rPr>
              <a:t> </a:t>
            </a:r>
            <a:r>
              <a:rPr sz="1332" spc="-4" dirty="0">
                <a:latin typeface="Calibri"/>
                <a:cs typeface="Calibri"/>
              </a:rPr>
              <a:t>Rupadiya</a:t>
            </a:r>
            <a:endParaRPr sz="1332">
              <a:latin typeface="Calibri"/>
              <a:cs typeface="Calibri"/>
            </a:endParaRPr>
          </a:p>
        </p:txBody>
      </p:sp>
      <p:sp>
        <p:nvSpPr>
          <p:cNvPr id="6" name="object 6"/>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19</a:t>
            </a:r>
            <a:endParaRPr sz="864">
              <a:latin typeface="Calibri"/>
              <a:cs typeface="Calibri"/>
            </a:endParaRPr>
          </a:p>
        </p:txBody>
      </p:sp>
      <p:sp>
        <p:nvSpPr>
          <p:cNvPr id="7" name="object 7"/>
          <p:cNvSpPr/>
          <p:nvPr/>
        </p:nvSpPr>
        <p:spPr>
          <a:xfrm>
            <a:off x="1143000" y="4423409"/>
            <a:ext cx="6858000" cy="720090"/>
          </a:xfrm>
          <a:custGeom>
            <a:avLst/>
            <a:gdLst/>
            <a:ahLst/>
            <a:cxnLst/>
            <a:rect l="l" t="t" r="r" b="b"/>
            <a:pathLst>
              <a:path w="19050000" h="2000250">
                <a:moveTo>
                  <a:pt x="19050000" y="0"/>
                </a:moveTo>
                <a:lnTo>
                  <a:pt x="0" y="0"/>
                </a:lnTo>
                <a:lnTo>
                  <a:pt x="0" y="2000249"/>
                </a:lnTo>
                <a:lnTo>
                  <a:pt x="19050000" y="2000249"/>
                </a:lnTo>
                <a:lnTo>
                  <a:pt x="19050000" y="0"/>
                </a:lnTo>
                <a:close/>
              </a:path>
            </a:pathLst>
          </a:custGeom>
          <a:solidFill>
            <a:srgbClr val="FFFFFF"/>
          </a:solidFill>
        </p:spPr>
        <p:txBody>
          <a:bodyPr wrap="square" lIns="0" tIns="0" rIns="0" bIns="0" rtlCol="0"/>
          <a:lstStyle/>
          <a:p>
            <a:endParaRPr sz="504"/>
          </a:p>
        </p:txBody>
      </p:sp>
      <p:sp>
        <p:nvSpPr>
          <p:cNvPr id="8" name="object 8"/>
          <p:cNvSpPr/>
          <p:nvPr/>
        </p:nvSpPr>
        <p:spPr>
          <a:xfrm>
            <a:off x="1143000" y="4423409"/>
            <a:ext cx="6858000" cy="720090"/>
          </a:xfrm>
          <a:custGeom>
            <a:avLst/>
            <a:gdLst/>
            <a:ahLst/>
            <a:cxnLst/>
            <a:rect l="l" t="t" r="r" b="b"/>
            <a:pathLst>
              <a:path w="19050000" h="2000250">
                <a:moveTo>
                  <a:pt x="0" y="2000249"/>
                </a:moveTo>
                <a:lnTo>
                  <a:pt x="19050000" y="2000249"/>
                </a:lnTo>
                <a:lnTo>
                  <a:pt x="19050000" y="0"/>
                </a:lnTo>
                <a:lnTo>
                  <a:pt x="0" y="0"/>
                </a:lnTo>
                <a:lnTo>
                  <a:pt x="0" y="2000249"/>
                </a:lnTo>
                <a:close/>
              </a:path>
            </a:pathLst>
          </a:custGeom>
          <a:ln w="25400">
            <a:solidFill>
              <a:srgbClr val="385D89"/>
            </a:solidFill>
          </a:ln>
        </p:spPr>
        <p:txBody>
          <a:bodyPr wrap="square" lIns="0" tIns="0" rIns="0" bIns="0" rtlCol="0"/>
          <a:lstStyle/>
          <a:p>
            <a:endParaRPr sz="504"/>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1389888"/>
            <a:ext cx="6858000" cy="3753612"/>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582826" y="56675"/>
            <a:ext cx="4166464" cy="866391"/>
          </a:xfrm>
          <a:prstGeom prst="rect">
            <a:avLst/>
          </a:prstGeom>
        </p:spPr>
        <p:txBody>
          <a:bodyPr spcFirstLastPara="1" vert="horz" wrap="square" lIns="0" tIns="4572" rIns="0" bIns="0" rtlCol="0" anchor="t" anchorCtr="0">
            <a:spAutoFit/>
          </a:bodyPr>
          <a:lstStyle/>
          <a:p>
            <a:pPr marL="4572">
              <a:spcBef>
                <a:spcPts val="36"/>
              </a:spcBef>
            </a:pPr>
            <a:r>
              <a:rPr dirty="0">
                <a:solidFill>
                  <a:srgbClr val="F79446"/>
                </a:solidFill>
              </a:rPr>
              <a:t>Linear </a:t>
            </a:r>
            <a:r>
              <a:rPr spc="-9" dirty="0">
                <a:solidFill>
                  <a:srgbClr val="F79446"/>
                </a:solidFill>
              </a:rPr>
              <a:t>Layout: </a:t>
            </a:r>
            <a:r>
              <a:rPr spc="-5" dirty="0">
                <a:solidFill>
                  <a:srgbClr val="F79446"/>
                </a:solidFill>
              </a:rPr>
              <a:t>(External)</a:t>
            </a:r>
            <a:r>
              <a:rPr spc="-27" dirty="0">
                <a:solidFill>
                  <a:srgbClr val="F79446"/>
                </a:solidFill>
              </a:rPr>
              <a:t> </a:t>
            </a:r>
            <a:r>
              <a:rPr spc="-5" dirty="0">
                <a:solidFill>
                  <a:srgbClr val="F79446"/>
                </a:solidFill>
              </a:rPr>
              <a:t>Marging</a:t>
            </a:r>
            <a:endParaRPr/>
          </a:p>
        </p:txBody>
      </p:sp>
      <p:sp>
        <p:nvSpPr>
          <p:cNvPr id="4" name="object 4"/>
          <p:cNvSpPr txBox="1"/>
          <p:nvPr/>
        </p:nvSpPr>
        <p:spPr>
          <a:xfrm>
            <a:off x="1409127" y="815737"/>
            <a:ext cx="6241923" cy="685957"/>
          </a:xfrm>
          <a:prstGeom prst="rect">
            <a:avLst/>
          </a:prstGeom>
        </p:spPr>
        <p:txBody>
          <a:bodyPr vert="horz" wrap="square" lIns="0" tIns="4572" rIns="0" bIns="0" rtlCol="0">
            <a:spAutoFit/>
          </a:bodyPr>
          <a:lstStyle/>
          <a:p>
            <a:pPr marL="4572">
              <a:spcBef>
                <a:spcPts val="36"/>
              </a:spcBef>
            </a:pPr>
            <a:r>
              <a:rPr sz="1476" dirty="0"/>
              <a:t>By default, widgets are tightly packed next to each</a:t>
            </a:r>
            <a:r>
              <a:rPr sz="1476" spc="-85" dirty="0"/>
              <a:t> </a:t>
            </a:r>
            <a:r>
              <a:rPr sz="1476" spc="-14" dirty="0"/>
              <a:t>other.</a:t>
            </a:r>
            <a:endParaRPr sz="1476"/>
          </a:p>
          <a:p>
            <a:pPr marL="4572"/>
            <a:r>
              <a:rPr sz="1476" spc="-82" dirty="0"/>
              <a:t>To </a:t>
            </a:r>
            <a:r>
              <a:rPr sz="1476" dirty="0"/>
              <a:t>increase space between them use the</a:t>
            </a:r>
            <a:r>
              <a:rPr sz="1476" spc="27" dirty="0"/>
              <a:t> </a:t>
            </a:r>
            <a:r>
              <a:rPr sz="1476" b="1" spc="-2" dirty="0"/>
              <a:t>android:layout_marginattribute</a:t>
            </a:r>
            <a:endParaRPr sz="1476"/>
          </a:p>
        </p:txBody>
      </p:sp>
      <p:sp>
        <p:nvSpPr>
          <p:cNvPr id="5" name="object 5"/>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20</a:t>
            </a:r>
            <a:endParaRPr sz="864">
              <a:latin typeface="Calibri"/>
              <a:cs typeface="Calibri"/>
            </a:endParaRPr>
          </a:p>
        </p:txBody>
      </p:sp>
      <p:sp>
        <p:nvSpPr>
          <p:cNvPr id="6" name="object 6"/>
          <p:cNvSpPr/>
          <p:nvPr/>
        </p:nvSpPr>
        <p:spPr>
          <a:xfrm>
            <a:off x="1143000" y="4423409"/>
            <a:ext cx="6858000" cy="720090"/>
          </a:xfrm>
          <a:custGeom>
            <a:avLst/>
            <a:gdLst/>
            <a:ahLst/>
            <a:cxnLst/>
            <a:rect l="l" t="t" r="r" b="b"/>
            <a:pathLst>
              <a:path w="19050000" h="2000250">
                <a:moveTo>
                  <a:pt x="19050000" y="0"/>
                </a:moveTo>
                <a:lnTo>
                  <a:pt x="0" y="0"/>
                </a:lnTo>
                <a:lnTo>
                  <a:pt x="0" y="2000249"/>
                </a:lnTo>
                <a:lnTo>
                  <a:pt x="19050000" y="2000249"/>
                </a:lnTo>
                <a:lnTo>
                  <a:pt x="19050000" y="0"/>
                </a:lnTo>
                <a:close/>
              </a:path>
            </a:pathLst>
          </a:custGeom>
          <a:solidFill>
            <a:srgbClr val="FFFFFF"/>
          </a:solidFill>
        </p:spPr>
        <p:txBody>
          <a:bodyPr wrap="square" lIns="0" tIns="0" rIns="0" bIns="0" rtlCol="0"/>
          <a:lstStyle/>
          <a:p>
            <a:endParaRPr sz="504"/>
          </a:p>
        </p:txBody>
      </p:sp>
      <p:sp>
        <p:nvSpPr>
          <p:cNvPr id="7" name="object 7"/>
          <p:cNvSpPr/>
          <p:nvPr/>
        </p:nvSpPr>
        <p:spPr>
          <a:xfrm>
            <a:off x="1143000" y="4423409"/>
            <a:ext cx="6858000" cy="720090"/>
          </a:xfrm>
          <a:custGeom>
            <a:avLst/>
            <a:gdLst/>
            <a:ahLst/>
            <a:cxnLst/>
            <a:rect l="l" t="t" r="r" b="b"/>
            <a:pathLst>
              <a:path w="19050000" h="2000250">
                <a:moveTo>
                  <a:pt x="0" y="2000249"/>
                </a:moveTo>
                <a:lnTo>
                  <a:pt x="19050000" y="2000249"/>
                </a:lnTo>
                <a:lnTo>
                  <a:pt x="19050000" y="0"/>
                </a:lnTo>
                <a:lnTo>
                  <a:pt x="0" y="0"/>
                </a:lnTo>
                <a:lnTo>
                  <a:pt x="0" y="2000249"/>
                </a:lnTo>
                <a:close/>
              </a:path>
            </a:pathLst>
          </a:custGeom>
          <a:ln w="25400">
            <a:solidFill>
              <a:srgbClr val="385D89"/>
            </a:solidFill>
          </a:ln>
        </p:spPr>
        <p:txBody>
          <a:bodyPr wrap="square" lIns="0" tIns="0" rIns="0" bIns="0" rtlCol="0"/>
          <a:lstStyle/>
          <a:p>
            <a:endParaRPr sz="504"/>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2054"/>
            <a:ext cx="4535424" cy="508635"/>
          </a:xfrm>
        </p:spPr>
        <p:txBody>
          <a:bodyPr/>
          <a:lstStyle/>
          <a:p>
            <a:r>
              <a:rPr lang="en-US" dirty="0"/>
              <a:t>Linear Layout Example: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263" y="1008126"/>
            <a:ext cx="3091929" cy="3895344"/>
          </a:xfrm>
          <a:prstGeom prst="rect">
            <a:avLst/>
          </a:prstGeom>
        </p:spPr>
      </p:pic>
    </p:spTree>
    <p:extLst>
      <p:ext uri="{BB962C8B-B14F-4D97-AF65-F5344CB8AC3E}">
        <p14:creationId xmlns:p14="http://schemas.microsoft.com/office/powerpoint/2010/main" val="140205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1499616" y="1995678"/>
            <a:ext cx="5995034" cy="580072"/>
          </a:xfrm>
        </p:spPr>
        <p:txBody>
          <a:bodyPr/>
          <a:lstStyle/>
          <a:p>
            <a:pPr algn="ctr"/>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275938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9952" y="1836664"/>
            <a:ext cx="3911117" cy="1378351"/>
          </a:xfrm>
          <a:prstGeom prst="rect">
            <a:avLst/>
          </a:prstGeom>
        </p:spPr>
        <p:txBody>
          <a:bodyPr spcFirstLastPara="1" vert="horz" wrap="square" lIns="0" tIns="4343" rIns="0" bIns="0" rtlCol="0" anchor="t" anchorCtr="0">
            <a:spAutoFit/>
          </a:bodyPr>
          <a:lstStyle/>
          <a:p>
            <a:pPr marL="4572">
              <a:spcBef>
                <a:spcPts val="34"/>
              </a:spcBef>
            </a:pPr>
            <a:r>
              <a:rPr sz="4464" spc="-2" dirty="0">
                <a:solidFill>
                  <a:schemeClr val="tx1"/>
                </a:solidFill>
              </a:rPr>
              <a:t>USER</a:t>
            </a:r>
            <a:r>
              <a:rPr sz="4464" spc="-29" dirty="0">
                <a:solidFill>
                  <a:schemeClr val="tx1"/>
                </a:solidFill>
              </a:rPr>
              <a:t> </a:t>
            </a:r>
            <a:r>
              <a:rPr sz="4464" spc="-38" dirty="0">
                <a:solidFill>
                  <a:schemeClr val="tx1"/>
                </a:solidFill>
              </a:rPr>
              <a:t>INTERFACE</a:t>
            </a:r>
            <a:endParaRPr sz="4464" dirty="0">
              <a:solidFill>
                <a:schemeClr val="tx1"/>
              </a:solidFill>
            </a:endParaRPr>
          </a:p>
        </p:txBody>
      </p:sp>
      <p:sp>
        <p:nvSpPr>
          <p:cNvPr id="3" name="object 3"/>
          <p:cNvSpPr txBox="1"/>
          <p:nvPr/>
        </p:nvSpPr>
        <p:spPr>
          <a:xfrm>
            <a:off x="3526406" y="3126635"/>
            <a:ext cx="2118208" cy="991835"/>
          </a:xfrm>
          <a:prstGeom prst="rect">
            <a:avLst/>
          </a:prstGeom>
        </p:spPr>
        <p:txBody>
          <a:bodyPr vert="horz" wrap="square" lIns="0" tIns="4343" rIns="0" bIns="0" rtlCol="0">
            <a:spAutoFit/>
          </a:bodyPr>
          <a:lstStyle/>
          <a:p>
            <a:pPr marR="64237" algn="ctr">
              <a:lnSpc>
                <a:spcPts val="2401"/>
              </a:lnSpc>
              <a:spcBef>
                <a:spcPts val="34"/>
              </a:spcBef>
            </a:pPr>
            <a:r>
              <a:rPr sz="2088" b="1" spc="-4" dirty="0">
                <a:solidFill>
                  <a:schemeClr val="tx1"/>
                </a:solidFill>
                <a:latin typeface="Calibri"/>
                <a:cs typeface="Calibri"/>
              </a:rPr>
              <a:t>with</a:t>
            </a:r>
            <a:endParaRPr sz="2088" dirty="0">
              <a:solidFill>
                <a:schemeClr val="tx1"/>
              </a:solidFill>
              <a:latin typeface="Calibri"/>
              <a:cs typeface="Calibri"/>
            </a:endParaRPr>
          </a:p>
          <a:p>
            <a:pPr marL="4572">
              <a:lnSpc>
                <a:spcPts val="5252"/>
              </a:lnSpc>
            </a:pPr>
            <a:r>
              <a:rPr sz="4464" b="1" spc="-2" dirty="0">
                <a:solidFill>
                  <a:schemeClr val="tx1"/>
                </a:solidFill>
                <a:latin typeface="Calibri"/>
                <a:cs typeface="Calibri"/>
              </a:rPr>
              <a:t>L</a:t>
            </a:r>
            <a:r>
              <a:rPr sz="4464" b="1" spc="-364" dirty="0">
                <a:solidFill>
                  <a:schemeClr val="tx1"/>
                </a:solidFill>
                <a:latin typeface="Calibri"/>
                <a:cs typeface="Calibri"/>
              </a:rPr>
              <a:t>A</a:t>
            </a:r>
            <a:r>
              <a:rPr sz="4464" b="1" spc="-171" dirty="0">
                <a:solidFill>
                  <a:schemeClr val="tx1"/>
                </a:solidFill>
                <a:latin typeface="Calibri"/>
                <a:cs typeface="Calibri"/>
              </a:rPr>
              <a:t>Y</a:t>
            </a:r>
            <a:r>
              <a:rPr sz="4464" b="1" spc="-4" dirty="0">
                <a:solidFill>
                  <a:schemeClr val="tx1"/>
                </a:solidFill>
                <a:latin typeface="Calibri"/>
                <a:cs typeface="Calibri"/>
              </a:rPr>
              <a:t>OU</a:t>
            </a:r>
            <a:r>
              <a:rPr sz="4464" b="1" spc="-27" dirty="0">
                <a:solidFill>
                  <a:schemeClr val="tx1"/>
                </a:solidFill>
                <a:latin typeface="Calibri"/>
                <a:cs typeface="Calibri"/>
              </a:rPr>
              <a:t>T</a:t>
            </a:r>
            <a:r>
              <a:rPr sz="4464" b="1" spc="-2" dirty="0">
                <a:solidFill>
                  <a:schemeClr val="tx1"/>
                </a:solidFill>
                <a:latin typeface="Calibri"/>
                <a:cs typeface="Calibri"/>
              </a:rPr>
              <a:t>S</a:t>
            </a:r>
            <a:endParaRPr sz="4464" dirty="0">
              <a:solidFill>
                <a:schemeClr val="tx1"/>
              </a:solidFill>
              <a:latin typeface="Calibri"/>
              <a:cs typeface="Calibri"/>
            </a:endParaRPr>
          </a:p>
        </p:txBody>
      </p:sp>
      <p:sp>
        <p:nvSpPr>
          <p:cNvPr id="4" name="object 4"/>
          <p:cNvSpPr txBox="1"/>
          <p:nvPr/>
        </p:nvSpPr>
        <p:spPr>
          <a:xfrm>
            <a:off x="4056553" y="1545017"/>
            <a:ext cx="1080364" cy="325692"/>
          </a:xfrm>
          <a:prstGeom prst="rect">
            <a:avLst/>
          </a:prstGeom>
        </p:spPr>
        <p:txBody>
          <a:bodyPr vert="horz" wrap="square" lIns="0" tIns="4343" rIns="0" bIns="0" rtlCol="0">
            <a:spAutoFit/>
          </a:bodyPr>
          <a:lstStyle/>
          <a:p>
            <a:pPr marL="4572">
              <a:spcBef>
                <a:spcPts val="34"/>
              </a:spcBef>
            </a:pPr>
            <a:r>
              <a:rPr sz="2088" b="1" spc="-4" dirty="0">
                <a:solidFill>
                  <a:schemeClr val="tx1"/>
                </a:solidFill>
                <a:latin typeface="Calibri"/>
                <a:cs typeface="Calibri"/>
              </a:rPr>
              <a:t>Designing</a:t>
            </a:r>
            <a:endParaRPr sz="2088" dirty="0">
              <a:solidFill>
                <a:schemeClr val="tx1"/>
              </a:solidFill>
              <a:latin typeface="Calibri"/>
              <a:cs typeface="Calibri"/>
            </a:endParaRPr>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solidFill>
                  <a:schemeClr val="tx1"/>
                </a:solidFill>
              </a:rPr>
              <a:pPr marL="13716">
                <a:lnSpc>
                  <a:spcPts val="857"/>
                </a:lnSpc>
              </a:pPr>
              <a:t>2</a:t>
            </a:fld>
            <a:endParaRPr lang="en-IN"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2" name="Picture 1"/>
          <p:cNvPicPr>
            <a:picLocks noChangeAspect="1"/>
          </p:cNvPicPr>
          <p:nvPr/>
        </p:nvPicPr>
        <p:blipFill>
          <a:blip r:embed="rId2"/>
          <a:stretch>
            <a:fillRect/>
          </a:stretch>
        </p:blipFill>
        <p:spPr>
          <a:xfrm>
            <a:off x="841248" y="792670"/>
            <a:ext cx="7077456" cy="4083368"/>
          </a:xfrm>
          <a:prstGeom prst="rect">
            <a:avLst/>
          </a:prstGeom>
        </p:spPr>
      </p:pic>
    </p:spTree>
    <p:extLst>
      <p:ext uri="{BB962C8B-B14F-4D97-AF65-F5344CB8AC3E}">
        <p14:creationId xmlns:p14="http://schemas.microsoft.com/office/powerpoint/2010/main" val="415526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3" name="Rectangle 2"/>
          <p:cNvSpPr/>
          <p:nvPr/>
        </p:nvSpPr>
        <p:spPr>
          <a:xfrm>
            <a:off x="621792" y="870966"/>
            <a:ext cx="7680960" cy="2884572"/>
          </a:xfrm>
          <a:prstGeom prst="rect">
            <a:avLst/>
          </a:prstGeom>
        </p:spPr>
        <p:txBody>
          <a:bodyPr wrap="square">
            <a:spAutoFit/>
          </a:bodyPr>
          <a:lstStyle/>
          <a:p>
            <a:pPr algn="just"/>
            <a:r>
              <a:rPr lang="en-US" sz="2592" b="1" dirty="0">
                <a:solidFill>
                  <a:srgbClr val="FF0000"/>
                </a:solidFill>
                <a:latin typeface="calibri" panose="020F0502020204030204" pitchFamily="34" charset="0"/>
              </a:rPr>
              <a:t>Important Note:</a:t>
            </a:r>
            <a:r>
              <a:rPr lang="en-US" sz="2592" dirty="0">
                <a:solidFill>
                  <a:schemeClr val="tx1"/>
                </a:solidFill>
                <a:latin typeface="calibri" panose="020F0502020204030204" pitchFamily="34" charset="0"/>
              </a:rPr>
              <a:t> To define a view’s position in Constraint Layout, you must add at least one horizontal and one vertical constraint to the view. Each constraint defines the view’s position along either the vertical or horizontal axis; so each view must have a minimum of one constraint for each axis, but often more are necessary. There are several types of restrictions.</a:t>
            </a:r>
            <a:endParaRPr lang="en-US" sz="2592" dirty="0">
              <a:solidFill>
                <a:schemeClr val="tx1"/>
              </a:solidFill>
            </a:endParaRPr>
          </a:p>
        </p:txBody>
      </p:sp>
    </p:spTree>
    <p:extLst>
      <p:ext uri="{BB962C8B-B14F-4D97-AF65-F5344CB8AC3E}">
        <p14:creationId xmlns:p14="http://schemas.microsoft.com/office/powerpoint/2010/main" val="359287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3" name="Rectangle 2"/>
          <p:cNvSpPr/>
          <p:nvPr/>
        </p:nvSpPr>
        <p:spPr>
          <a:xfrm>
            <a:off x="621792" y="870966"/>
            <a:ext cx="7680960" cy="3416320"/>
          </a:xfrm>
          <a:prstGeom prst="rect">
            <a:avLst/>
          </a:prstGeom>
        </p:spPr>
        <p:txBody>
          <a:bodyPr wrap="square">
            <a:spAutoFit/>
          </a:bodyPr>
          <a:lstStyle/>
          <a:p>
            <a:pPr algn="just"/>
            <a:r>
              <a:rPr lang="en-US" sz="2160" dirty="0">
                <a:solidFill>
                  <a:schemeClr val="bg1"/>
                </a:solidFill>
                <a:latin typeface="calibri" panose="020F0502020204030204" pitchFamily="34" charset="0"/>
              </a:rPr>
              <a:t>In particular, the following are some of the restrictions that can be </a:t>
            </a:r>
            <a:r>
              <a:rPr lang="en-US" sz="2160" dirty="0">
                <a:solidFill>
                  <a:schemeClr val="tx1"/>
                </a:solidFill>
                <a:latin typeface="calibri" panose="020F0502020204030204" pitchFamily="34" charset="0"/>
              </a:rPr>
              <a:t>used to set a position relative to another item:</a:t>
            </a:r>
          </a:p>
          <a:p>
            <a:pPr algn="just"/>
            <a:r>
              <a:rPr lang="en-US" sz="2160" b="1" dirty="0" err="1">
                <a:solidFill>
                  <a:srgbClr val="FF0000"/>
                </a:solidFill>
                <a:latin typeface="calibri" panose="020F0502020204030204" pitchFamily="34" charset="0"/>
              </a:rPr>
              <a:t>layout_constraintStart_toStartOf</a:t>
            </a:r>
            <a:r>
              <a:rPr lang="en-US" sz="2160" b="1" dirty="0">
                <a:solidFill>
                  <a:srgbClr val="FF0000"/>
                </a:solidFill>
                <a:latin typeface="calibri" panose="020F0502020204030204" pitchFamily="34" charset="0"/>
              </a:rPr>
              <a:t> :</a:t>
            </a:r>
            <a:r>
              <a:rPr lang="en-US" sz="2160" dirty="0">
                <a:solidFill>
                  <a:schemeClr val="bg1"/>
                </a:solidFill>
                <a:latin typeface="calibri" panose="020F0502020204030204" pitchFamily="34" charset="0"/>
              </a:rPr>
              <a:t> </a:t>
            </a:r>
            <a:r>
              <a:rPr lang="en-US" sz="2160" dirty="0">
                <a:solidFill>
                  <a:schemeClr val="tx1"/>
                </a:solidFill>
                <a:latin typeface="calibri" panose="020F0502020204030204" pitchFamily="34" charset="0"/>
              </a:rPr>
              <a:t>the left border of the element is positioned relative to the left border </a:t>
            </a:r>
            <a:r>
              <a:rPr lang="en-US" sz="2160" dirty="0">
                <a:solidFill>
                  <a:schemeClr val="bg1"/>
                </a:solidFill>
                <a:latin typeface="calibri" panose="020F0502020204030204" pitchFamily="34" charset="0"/>
              </a:rPr>
              <a:t>of another element</a:t>
            </a:r>
          </a:p>
          <a:p>
            <a:pPr algn="just"/>
            <a:r>
              <a:rPr lang="en-US" sz="2160" b="1" dirty="0" err="1">
                <a:solidFill>
                  <a:srgbClr val="FF0000"/>
                </a:solidFill>
                <a:latin typeface="calibri" panose="020F0502020204030204" pitchFamily="34" charset="0"/>
              </a:rPr>
              <a:t>layout_constraintStart_toEndOf</a:t>
            </a:r>
            <a:r>
              <a:rPr lang="en-US" sz="2160" b="1" dirty="0">
                <a:solidFill>
                  <a:srgbClr val="FF0000"/>
                </a:solidFill>
                <a:latin typeface="calibri" panose="020F0502020204030204" pitchFamily="34" charset="0"/>
              </a:rPr>
              <a:t> :</a:t>
            </a:r>
            <a:r>
              <a:rPr lang="en-US" sz="2160" dirty="0">
                <a:solidFill>
                  <a:schemeClr val="bg1"/>
                </a:solidFill>
                <a:latin typeface="calibri" panose="020F0502020204030204" pitchFamily="34" charset="0"/>
              </a:rPr>
              <a:t> </a:t>
            </a:r>
            <a:r>
              <a:rPr lang="en-US" sz="2160" dirty="0">
                <a:solidFill>
                  <a:schemeClr val="tx1"/>
                </a:solidFill>
                <a:latin typeface="calibri" panose="020F0502020204030204" pitchFamily="34" charset="0"/>
              </a:rPr>
              <a:t>the left border of the element is positioned relative to the right border </a:t>
            </a:r>
            <a:r>
              <a:rPr lang="en-US" sz="2160" dirty="0">
                <a:solidFill>
                  <a:schemeClr val="bg1"/>
                </a:solidFill>
                <a:latin typeface="calibri" panose="020F0502020204030204" pitchFamily="34" charset="0"/>
              </a:rPr>
              <a:t>of another element</a:t>
            </a:r>
          </a:p>
          <a:p>
            <a:pPr algn="just"/>
            <a:r>
              <a:rPr lang="en-US" sz="2160" b="1" dirty="0" err="1">
                <a:solidFill>
                  <a:srgbClr val="FF0000"/>
                </a:solidFill>
                <a:latin typeface="calibri" panose="020F0502020204030204" pitchFamily="34" charset="0"/>
              </a:rPr>
              <a:t>layout_constraintEnd_toStartOf</a:t>
            </a:r>
            <a:r>
              <a:rPr lang="en-US" sz="2160" b="1" dirty="0">
                <a:solidFill>
                  <a:srgbClr val="FF0000"/>
                </a:solidFill>
                <a:latin typeface="calibri" panose="020F0502020204030204" pitchFamily="34" charset="0"/>
              </a:rPr>
              <a:t>:</a:t>
            </a:r>
            <a:r>
              <a:rPr lang="en-US" sz="2160" dirty="0">
                <a:solidFill>
                  <a:schemeClr val="bg1"/>
                </a:solidFill>
                <a:latin typeface="calibri" panose="020F0502020204030204" pitchFamily="34" charset="0"/>
              </a:rPr>
              <a:t> </a:t>
            </a:r>
            <a:r>
              <a:rPr lang="en-US" sz="2160" dirty="0">
                <a:solidFill>
                  <a:schemeClr val="tx1"/>
                </a:solidFill>
                <a:latin typeface="calibri" panose="020F0502020204030204" pitchFamily="34" charset="0"/>
              </a:rPr>
              <a:t>the right border of the element is positioned relative to the left border </a:t>
            </a:r>
            <a:r>
              <a:rPr lang="en-US" sz="2160" dirty="0">
                <a:solidFill>
                  <a:schemeClr val="bg1"/>
                </a:solidFill>
                <a:latin typeface="calibri" panose="020F0502020204030204" pitchFamily="34" charset="0"/>
              </a:rPr>
              <a:t>of another element</a:t>
            </a:r>
          </a:p>
          <a:p>
            <a:pPr algn="just"/>
            <a:r>
              <a:rPr lang="en-US" sz="2160" b="1" dirty="0" err="1">
                <a:solidFill>
                  <a:srgbClr val="FF0000"/>
                </a:solidFill>
                <a:latin typeface="calibri" panose="020F0502020204030204" pitchFamily="34" charset="0"/>
              </a:rPr>
              <a:t>layout_constraintEnd_toEndOf</a:t>
            </a:r>
            <a:r>
              <a:rPr lang="en-US" sz="2160" b="1" dirty="0">
                <a:solidFill>
                  <a:srgbClr val="FF0000"/>
                </a:solidFill>
                <a:latin typeface="calibri" panose="020F0502020204030204" pitchFamily="34" charset="0"/>
              </a:rPr>
              <a:t>:</a:t>
            </a:r>
            <a:r>
              <a:rPr lang="en-US" sz="2160" dirty="0">
                <a:solidFill>
                  <a:schemeClr val="bg1"/>
                </a:solidFill>
                <a:latin typeface="calibri" panose="020F0502020204030204" pitchFamily="34" charset="0"/>
              </a:rPr>
              <a:t> </a:t>
            </a:r>
            <a:r>
              <a:rPr lang="en-US" sz="2160" dirty="0">
                <a:solidFill>
                  <a:schemeClr val="tx1"/>
                </a:solidFill>
                <a:latin typeface="calibri" panose="020F0502020204030204" pitchFamily="34" charset="0"/>
              </a:rPr>
              <a:t>the right border of the element is positioned relative to the right border of </a:t>
            </a:r>
            <a:r>
              <a:rPr lang="en-US" sz="2160" dirty="0">
                <a:solidFill>
                  <a:schemeClr val="bg1"/>
                </a:solidFill>
                <a:latin typeface="calibri" panose="020F0502020204030204" pitchFamily="34" charset="0"/>
              </a:rPr>
              <a:t>another element.</a:t>
            </a:r>
          </a:p>
        </p:txBody>
      </p:sp>
    </p:spTree>
    <p:extLst>
      <p:ext uri="{BB962C8B-B14F-4D97-AF65-F5344CB8AC3E}">
        <p14:creationId xmlns:p14="http://schemas.microsoft.com/office/powerpoint/2010/main" val="1284543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23</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636079" y="870966"/>
            <a:ext cx="7145465" cy="3912489"/>
          </a:xfrm>
          <a:prstGeom prst="rect">
            <a:avLst/>
          </a:prstGeom>
        </p:spPr>
      </p:pic>
    </p:spTree>
    <p:extLst>
      <p:ext uri="{BB962C8B-B14F-4D97-AF65-F5344CB8AC3E}">
        <p14:creationId xmlns:p14="http://schemas.microsoft.com/office/powerpoint/2010/main" val="416550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347472" y="861365"/>
            <a:ext cx="5418418" cy="3383737"/>
          </a:xfrm>
          <a:prstGeom prst="rect">
            <a:avLst/>
          </a:prstGeom>
        </p:spPr>
      </p:pic>
      <p:pic>
        <p:nvPicPr>
          <p:cNvPr id="7" name="Picture 6"/>
          <p:cNvPicPr>
            <a:picLocks noChangeAspect="1"/>
          </p:cNvPicPr>
          <p:nvPr/>
        </p:nvPicPr>
        <p:blipFill>
          <a:blip r:embed="rId3"/>
          <a:stretch>
            <a:fillRect/>
          </a:stretch>
        </p:blipFill>
        <p:spPr>
          <a:xfrm>
            <a:off x="6128608" y="870966"/>
            <a:ext cx="2805080" cy="3374136"/>
          </a:xfrm>
          <a:prstGeom prst="rect">
            <a:avLst/>
          </a:prstGeom>
        </p:spPr>
      </p:pic>
    </p:spTree>
    <p:extLst>
      <p:ext uri="{BB962C8B-B14F-4D97-AF65-F5344CB8AC3E}">
        <p14:creationId xmlns:p14="http://schemas.microsoft.com/office/powerpoint/2010/main" val="352321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347472" y="861365"/>
            <a:ext cx="5418418" cy="3383737"/>
          </a:xfrm>
          <a:prstGeom prst="rect">
            <a:avLst/>
          </a:prstGeom>
        </p:spPr>
      </p:pic>
      <p:pic>
        <p:nvPicPr>
          <p:cNvPr id="7" name="Picture 6"/>
          <p:cNvPicPr>
            <a:picLocks noChangeAspect="1"/>
          </p:cNvPicPr>
          <p:nvPr/>
        </p:nvPicPr>
        <p:blipFill>
          <a:blip r:embed="rId3"/>
          <a:stretch>
            <a:fillRect/>
          </a:stretch>
        </p:blipFill>
        <p:spPr>
          <a:xfrm>
            <a:off x="6128608" y="870966"/>
            <a:ext cx="2805080" cy="3374136"/>
          </a:xfrm>
          <a:prstGeom prst="rect">
            <a:avLst/>
          </a:prstGeom>
        </p:spPr>
      </p:pic>
    </p:spTree>
    <p:extLst>
      <p:ext uri="{BB962C8B-B14F-4D97-AF65-F5344CB8AC3E}">
        <p14:creationId xmlns:p14="http://schemas.microsoft.com/office/powerpoint/2010/main" val="745599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1026" name="Picture 2" descr="Handle ConstraintLayout Android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76472" y="953262"/>
            <a:ext cx="4389120" cy="30214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2880" y="998846"/>
            <a:ext cx="3456432" cy="3017236"/>
          </a:xfrm>
          <a:prstGeom prst="rect">
            <a:avLst/>
          </a:prstGeom>
        </p:spPr>
        <p:txBody>
          <a:bodyPr wrap="square">
            <a:spAutoFit/>
          </a:bodyPr>
          <a:lstStyle/>
          <a:p>
            <a:pPr algn="just"/>
            <a:r>
              <a:rPr lang="en-US" sz="2376" dirty="0">
                <a:solidFill>
                  <a:schemeClr val="tx1"/>
                </a:solidFill>
              </a:rPr>
              <a:t>You will need to make at least two connection of handles with something else to make it Constrained. So this way you can create Constrained.</a:t>
            </a:r>
          </a:p>
          <a:p>
            <a:endParaRPr lang="en-US" sz="2376" dirty="0">
              <a:solidFill>
                <a:schemeClr val="tx1"/>
              </a:solidFill>
            </a:endParaRPr>
          </a:p>
        </p:txBody>
      </p:sp>
    </p:spTree>
    <p:extLst>
      <p:ext uri="{BB962C8B-B14F-4D97-AF65-F5344CB8AC3E}">
        <p14:creationId xmlns:p14="http://schemas.microsoft.com/office/powerpoint/2010/main" val="299676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27</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sp>
        <p:nvSpPr>
          <p:cNvPr id="8" name="Rectangle 7"/>
          <p:cNvSpPr/>
          <p:nvPr/>
        </p:nvSpPr>
        <p:spPr>
          <a:xfrm>
            <a:off x="182880" y="998846"/>
            <a:ext cx="3456432" cy="3017236"/>
          </a:xfrm>
          <a:prstGeom prst="rect">
            <a:avLst/>
          </a:prstGeom>
        </p:spPr>
        <p:txBody>
          <a:bodyPr wrap="square">
            <a:spAutoFit/>
          </a:bodyPr>
          <a:lstStyle/>
          <a:p>
            <a:pPr algn="just"/>
            <a:r>
              <a:rPr lang="en-US" sz="2376" dirty="0">
                <a:solidFill>
                  <a:schemeClr val="tx1"/>
                </a:solidFill>
              </a:rPr>
              <a:t>You will need to make at least two connection of handles with something else to make it Constrained. So this way you can create Constrained.</a:t>
            </a:r>
          </a:p>
          <a:p>
            <a:endParaRPr lang="en-US" sz="2376" dirty="0">
              <a:solidFill>
                <a:schemeClr val="tx1"/>
              </a:solidFill>
            </a:endParaRPr>
          </a:p>
        </p:txBody>
      </p:sp>
      <p:pic>
        <p:nvPicPr>
          <p:cNvPr id="2050" name="Picture 2" descr="Resize Handle ConstraintLayou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52544" y="1060643"/>
            <a:ext cx="4114800" cy="30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91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sp>
        <p:nvSpPr>
          <p:cNvPr id="8" name="Rectangle 7"/>
          <p:cNvSpPr/>
          <p:nvPr/>
        </p:nvSpPr>
        <p:spPr>
          <a:xfrm>
            <a:off x="182880" y="998846"/>
            <a:ext cx="3456432" cy="3017236"/>
          </a:xfrm>
          <a:prstGeom prst="rect">
            <a:avLst/>
          </a:prstGeom>
        </p:spPr>
        <p:txBody>
          <a:bodyPr wrap="square">
            <a:spAutoFit/>
          </a:bodyPr>
          <a:lstStyle/>
          <a:p>
            <a:pPr algn="just"/>
            <a:r>
              <a:rPr lang="en-US" sz="2376" dirty="0">
                <a:solidFill>
                  <a:schemeClr val="tx1"/>
                </a:solidFill>
              </a:rPr>
              <a:t>You will need to make at least two connection of handles with something else to make it Constrained. So this way you can create Constrained.</a:t>
            </a:r>
          </a:p>
          <a:p>
            <a:endParaRPr lang="en-US" sz="2376" dirty="0">
              <a:solidFill>
                <a:schemeClr val="tx1"/>
              </a:solidFill>
            </a:endParaRPr>
          </a:p>
        </p:txBody>
      </p:sp>
      <p:pic>
        <p:nvPicPr>
          <p:cNvPr id="2050" name="Picture 2" descr="Resize Handle ConstraintLayou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52544" y="1060643"/>
            <a:ext cx="4114800" cy="307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05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3" name="Rectangle 2"/>
          <p:cNvSpPr/>
          <p:nvPr/>
        </p:nvSpPr>
        <p:spPr>
          <a:xfrm>
            <a:off x="621792" y="870966"/>
            <a:ext cx="768096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7" name="Picture 6"/>
          <p:cNvPicPr>
            <a:picLocks noChangeAspect="1"/>
          </p:cNvPicPr>
          <p:nvPr/>
        </p:nvPicPr>
        <p:blipFill>
          <a:blip r:embed="rId2"/>
          <a:stretch>
            <a:fillRect/>
          </a:stretch>
        </p:blipFill>
        <p:spPr>
          <a:xfrm>
            <a:off x="813816" y="870966"/>
            <a:ext cx="6803136" cy="3758184"/>
          </a:xfrm>
          <a:prstGeom prst="rect">
            <a:avLst/>
          </a:prstGeom>
        </p:spPr>
      </p:pic>
    </p:spTree>
    <p:extLst>
      <p:ext uri="{BB962C8B-B14F-4D97-AF65-F5344CB8AC3E}">
        <p14:creationId xmlns:p14="http://schemas.microsoft.com/office/powerpoint/2010/main" val="314260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1372" y="355866"/>
            <a:ext cx="4052392" cy="435273"/>
          </a:xfrm>
          <a:prstGeom prst="rect">
            <a:avLst/>
          </a:prstGeom>
        </p:spPr>
        <p:txBody>
          <a:bodyPr spcFirstLastPara="1" vert="horz" wrap="square" lIns="0" tIns="4343" rIns="0" bIns="0" rtlCol="0" anchor="t" anchorCtr="0">
            <a:spAutoFit/>
          </a:bodyPr>
          <a:lstStyle/>
          <a:p>
            <a:pPr marL="4572">
              <a:spcBef>
                <a:spcPts val="34"/>
              </a:spcBef>
            </a:pPr>
            <a:r>
              <a:rPr spc="-11" dirty="0"/>
              <a:t>What </a:t>
            </a:r>
            <a:r>
              <a:rPr b="0" dirty="0">
                <a:latin typeface="Calibri"/>
                <a:cs typeface="Calibri"/>
              </a:rPr>
              <a:t>is </a:t>
            </a:r>
            <a:r>
              <a:rPr spc="-2" dirty="0"/>
              <a:t>an XML </a:t>
            </a:r>
            <a:r>
              <a:rPr spc="-16" dirty="0"/>
              <a:t>Layout?</a:t>
            </a:r>
          </a:p>
        </p:txBody>
      </p:sp>
      <p:sp>
        <p:nvSpPr>
          <p:cNvPr id="3" name="object 3"/>
          <p:cNvSpPr txBox="1"/>
          <p:nvPr/>
        </p:nvSpPr>
        <p:spPr>
          <a:xfrm>
            <a:off x="1692554" y="1292413"/>
            <a:ext cx="3101645" cy="2409057"/>
          </a:xfrm>
          <a:prstGeom prst="rect">
            <a:avLst/>
          </a:prstGeom>
        </p:spPr>
        <p:txBody>
          <a:bodyPr vert="horz" wrap="square" lIns="0" tIns="4572" rIns="0" bIns="0" rtlCol="0">
            <a:spAutoFit/>
          </a:bodyPr>
          <a:lstStyle/>
          <a:p>
            <a:pPr marL="4572" marR="1829">
              <a:spcBef>
                <a:spcPts val="36"/>
              </a:spcBef>
            </a:pPr>
            <a:r>
              <a:rPr sz="2232" dirty="0">
                <a:solidFill>
                  <a:schemeClr val="tx1"/>
                </a:solidFill>
                <a:latin typeface="Calibri"/>
                <a:cs typeface="Calibri"/>
              </a:rPr>
              <a:t>“ An </a:t>
            </a:r>
            <a:r>
              <a:rPr sz="2232" b="1" dirty="0">
                <a:solidFill>
                  <a:schemeClr val="tx1"/>
                </a:solidFill>
                <a:latin typeface="Calibri"/>
                <a:cs typeface="Calibri"/>
              </a:rPr>
              <a:t>XML-based </a:t>
            </a:r>
            <a:r>
              <a:rPr sz="2232" b="1" spc="-11" dirty="0">
                <a:solidFill>
                  <a:schemeClr val="tx1"/>
                </a:solidFill>
                <a:latin typeface="Calibri"/>
                <a:cs typeface="Calibri"/>
              </a:rPr>
              <a:t>layout </a:t>
            </a:r>
            <a:r>
              <a:rPr sz="2232" dirty="0">
                <a:solidFill>
                  <a:schemeClr val="tx1"/>
                </a:solidFill>
                <a:latin typeface="Calibri"/>
                <a:cs typeface="Calibri"/>
              </a:rPr>
              <a:t>is  a </a:t>
            </a:r>
            <a:r>
              <a:rPr sz="2232" spc="-4" dirty="0">
                <a:solidFill>
                  <a:schemeClr val="tx1"/>
                </a:solidFill>
                <a:latin typeface="Calibri"/>
                <a:cs typeface="Calibri"/>
              </a:rPr>
              <a:t>specification </a:t>
            </a:r>
            <a:r>
              <a:rPr sz="2232" spc="-2" dirty="0">
                <a:solidFill>
                  <a:schemeClr val="tx1"/>
                </a:solidFill>
                <a:latin typeface="Calibri"/>
                <a:cs typeface="Calibri"/>
              </a:rPr>
              <a:t>of </a:t>
            </a:r>
            <a:r>
              <a:rPr sz="2232" dirty="0">
                <a:solidFill>
                  <a:schemeClr val="tx1"/>
                </a:solidFill>
                <a:latin typeface="Calibri"/>
                <a:cs typeface="Calibri"/>
              </a:rPr>
              <a:t>the  </a:t>
            </a:r>
            <a:r>
              <a:rPr sz="2232" spc="-5" dirty="0">
                <a:solidFill>
                  <a:schemeClr val="tx1"/>
                </a:solidFill>
                <a:latin typeface="Calibri"/>
                <a:cs typeface="Calibri"/>
              </a:rPr>
              <a:t>various </a:t>
            </a:r>
            <a:r>
              <a:rPr sz="2232" dirty="0">
                <a:solidFill>
                  <a:schemeClr val="tx1"/>
                </a:solidFill>
                <a:latin typeface="Calibri"/>
                <a:cs typeface="Calibri"/>
              </a:rPr>
              <a:t>UI </a:t>
            </a:r>
            <a:r>
              <a:rPr sz="2232" spc="-4" dirty="0">
                <a:solidFill>
                  <a:schemeClr val="tx1"/>
                </a:solidFill>
                <a:latin typeface="Calibri"/>
                <a:cs typeface="Calibri"/>
              </a:rPr>
              <a:t>components  (widgets) </a:t>
            </a:r>
            <a:r>
              <a:rPr sz="2232" dirty="0">
                <a:solidFill>
                  <a:schemeClr val="tx1"/>
                </a:solidFill>
                <a:latin typeface="Calibri"/>
                <a:cs typeface="Calibri"/>
              </a:rPr>
              <a:t>and the  </a:t>
            </a:r>
            <a:r>
              <a:rPr sz="2232" spc="-4" dirty="0">
                <a:solidFill>
                  <a:schemeClr val="tx1"/>
                </a:solidFill>
                <a:latin typeface="Calibri"/>
                <a:cs typeface="Calibri"/>
              </a:rPr>
              <a:t>relationships </a:t>
            </a:r>
            <a:r>
              <a:rPr sz="2232" spc="-13" dirty="0">
                <a:solidFill>
                  <a:schemeClr val="tx1"/>
                </a:solidFill>
                <a:latin typeface="Calibri"/>
                <a:cs typeface="Calibri"/>
              </a:rPr>
              <a:t>to </a:t>
            </a:r>
            <a:r>
              <a:rPr sz="2232" spc="2" dirty="0">
                <a:solidFill>
                  <a:schemeClr val="tx1"/>
                </a:solidFill>
                <a:latin typeface="Calibri"/>
                <a:cs typeface="Calibri"/>
              </a:rPr>
              <a:t>each</a:t>
            </a:r>
            <a:r>
              <a:rPr sz="2232" spc="-20" dirty="0">
                <a:solidFill>
                  <a:schemeClr val="tx1"/>
                </a:solidFill>
                <a:latin typeface="Calibri"/>
                <a:cs typeface="Calibri"/>
              </a:rPr>
              <a:t> </a:t>
            </a:r>
            <a:r>
              <a:rPr sz="2232" dirty="0">
                <a:solidFill>
                  <a:schemeClr val="tx1"/>
                </a:solidFill>
                <a:latin typeface="Calibri"/>
                <a:cs typeface="Calibri"/>
              </a:rPr>
              <a:t>other</a:t>
            </a:r>
          </a:p>
          <a:p>
            <a:pPr marL="4572" marR="55093">
              <a:spcBef>
                <a:spcPts val="4"/>
              </a:spcBef>
              <a:tabLst>
                <a:tab pos="2090090" algn="l"/>
              </a:tabLst>
            </a:pPr>
            <a:r>
              <a:rPr sz="2232" dirty="0">
                <a:solidFill>
                  <a:schemeClr val="tx1"/>
                </a:solidFill>
                <a:latin typeface="Calibri"/>
                <a:cs typeface="Calibri"/>
              </a:rPr>
              <a:t>–and </a:t>
            </a:r>
            <a:r>
              <a:rPr sz="2232" spc="-11" dirty="0">
                <a:solidFill>
                  <a:schemeClr val="tx1"/>
                </a:solidFill>
                <a:latin typeface="Calibri"/>
                <a:cs typeface="Calibri"/>
              </a:rPr>
              <a:t>to </a:t>
            </a:r>
            <a:r>
              <a:rPr sz="2232" dirty="0">
                <a:solidFill>
                  <a:schemeClr val="tx1"/>
                </a:solidFill>
                <a:latin typeface="Calibri"/>
                <a:cs typeface="Calibri"/>
              </a:rPr>
              <a:t>their </a:t>
            </a:r>
            <a:r>
              <a:rPr sz="2232" spc="-11" dirty="0">
                <a:solidFill>
                  <a:schemeClr val="tx1"/>
                </a:solidFill>
                <a:latin typeface="Calibri"/>
                <a:cs typeface="Calibri"/>
              </a:rPr>
              <a:t>containers </a:t>
            </a:r>
            <a:r>
              <a:rPr sz="2232" dirty="0">
                <a:solidFill>
                  <a:schemeClr val="tx1"/>
                </a:solidFill>
                <a:latin typeface="Calibri"/>
                <a:cs typeface="Calibri"/>
              </a:rPr>
              <a:t>–  all wri</a:t>
            </a:r>
            <a:r>
              <a:rPr sz="2232" spc="-36" dirty="0">
                <a:solidFill>
                  <a:schemeClr val="tx1"/>
                </a:solidFill>
                <a:latin typeface="Calibri"/>
                <a:cs typeface="Calibri"/>
              </a:rPr>
              <a:t>t</a:t>
            </a:r>
            <a:r>
              <a:rPr sz="2232" spc="-27" dirty="0">
                <a:solidFill>
                  <a:schemeClr val="tx1"/>
                </a:solidFill>
                <a:latin typeface="Calibri"/>
                <a:cs typeface="Calibri"/>
              </a:rPr>
              <a:t>t</a:t>
            </a:r>
            <a:r>
              <a:rPr sz="2232" spc="2" dirty="0">
                <a:solidFill>
                  <a:schemeClr val="tx1"/>
                </a:solidFill>
                <a:latin typeface="Calibri"/>
                <a:cs typeface="Calibri"/>
              </a:rPr>
              <a:t>e</a:t>
            </a:r>
            <a:r>
              <a:rPr sz="2232" dirty="0">
                <a:solidFill>
                  <a:schemeClr val="tx1"/>
                </a:solidFill>
                <a:latin typeface="Calibri"/>
                <a:cs typeface="Calibri"/>
              </a:rPr>
              <a:t>n</a:t>
            </a:r>
            <a:r>
              <a:rPr sz="2232" spc="2" dirty="0">
                <a:solidFill>
                  <a:schemeClr val="tx1"/>
                </a:solidFill>
                <a:latin typeface="Calibri"/>
                <a:cs typeface="Calibri"/>
              </a:rPr>
              <a:t> i</a:t>
            </a:r>
            <a:r>
              <a:rPr sz="2232" dirty="0">
                <a:solidFill>
                  <a:schemeClr val="tx1"/>
                </a:solidFill>
                <a:latin typeface="Calibri"/>
                <a:cs typeface="Calibri"/>
              </a:rPr>
              <a:t>n</a:t>
            </a:r>
            <a:r>
              <a:rPr sz="2232" spc="2" dirty="0">
                <a:solidFill>
                  <a:schemeClr val="tx1"/>
                </a:solidFill>
                <a:latin typeface="Calibri"/>
                <a:cs typeface="Calibri"/>
              </a:rPr>
              <a:t> </a:t>
            </a:r>
            <a:r>
              <a:rPr sz="2232" spc="-2" dirty="0">
                <a:solidFill>
                  <a:schemeClr val="tx1"/>
                </a:solidFill>
                <a:latin typeface="Calibri"/>
                <a:cs typeface="Calibri"/>
              </a:rPr>
              <a:t>XM</a:t>
            </a:r>
            <a:r>
              <a:rPr sz="2232" dirty="0">
                <a:solidFill>
                  <a:schemeClr val="tx1"/>
                </a:solidFill>
                <a:latin typeface="Calibri"/>
                <a:cs typeface="Calibri"/>
              </a:rPr>
              <a:t>L	</a:t>
            </a:r>
            <a:r>
              <a:rPr sz="2232" spc="-49" dirty="0">
                <a:solidFill>
                  <a:schemeClr val="tx1"/>
                </a:solidFill>
                <a:latin typeface="Calibri"/>
                <a:cs typeface="Calibri"/>
              </a:rPr>
              <a:t>f</a:t>
            </a:r>
            <a:r>
              <a:rPr sz="2232" spc="-2" dirty="0">
                <a:solidFill>
                  <a:schemeClr val="tx1"/>
                </a:solidFill>
                <a:latin typeface="Calibri"/>
                <a:cs typeface="Calibri"/>
              </a:rPr>
              <a:t>orm</a:t>
            </a:r>
            <a:r>
              <a:rPr sz="2232" spc="-22" dirty="0">
                <a:solidFill>
                  <a:schemeClr val="tx1"/>
                </a:solidFill>
                <a:latin typeface="Calibri"/>
                <a:cs typeface="Calibri"/>
              </a:rPr>
              <a:t>a</a:t>
            </a:r>
            <a:r>
              <a:rPr sz="2232" dirty="0">
                <a:solidFill>
                  <a:schemeClr val="tx1"/>
                </a:solidFill>
                <a:latin typeface="Calibri"/>
                <a:cs typeface="Calibri"/>
              </a:rPr>
              <a:t>t</a:t>
            </a:r>
            <a:r>
              <a:rPr sz="2232" spc="-162" dirty="0">
                <a:solidFill>
                  <a:schemeClr val="tx1"/>
                </a:solidFill>
                <a:latin typeface="Calibri"/>
                <a:cs typeface="Calibri"/>
              </a:rPr>
              <a:t>.</a:t>
            </a:r>
            <a:r>
              <a:rPr sz="2232" dirty="0">
                <a:solidFill>
                  <a:schemeClr val="tx1"/>
                </a:solidFill>
                <a:latin typeface="Calibri"/>
                <a:cs typeface="Calibri"/>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Delete 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3" name="Rectangle 2"/>
          <p:cNvSpPr/>
          <p:nvPr/>
        </p:nvSpPr>
        <p:spPr>
          <a:xfrm>
            <a:off x="621792" y="870966"/>
            <a:ext cx="260604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6" name="Picture 2" descr="Delete Constrained Constraint Layout Android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90474" y="791298"/>
            <a:ext cx="4257414" cy="38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64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 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3" name="Rectangle 2"/>
          <p:cNvSpPr/>
          <p:nvPr/>
        </p:nvSpPr>
        <p:spPr>
          <a:xfrm>
            <a:off x="621792" y="870966"/>
            <a:ext cx="260604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318001" y="953262"/>
            <a:ext cx="7052063" cy="3319272"/>
          </a:xfrm>
          <a:prstGeom prst="rect">
            <a:avLst/>
          </a:prstGeom>
        </p:spPr>
      </p:pic>
    </p:spTree>
    <p:extLst>
      <p:ext uri="{BB962C8B-B14F-4D97-AF65-F5344CB8AC3E}">
        <p14:creationId xmlns:p14="http://schemas.microsoft.com/office/powerpoint/2010/main" val="2831030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 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32</a:t>
            </a:fld>
            <a:endParaRPr lang="en-US"/>
          </a:p>
        </p:txBody>
      </p:sp>
      <p:sp>
        <p:nvSpPr>
          <p:cNvPr id="3" name="Rectangle 2"/>
          <p:cNvSpPr/>
          <p:nvPr/>
        </p:nvSpPr>
        <p:spPr>
          <a:xfrm>
            <a:off x="621792" y="870966"/>
            <a:ext cx="260604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7170" name="Picture 2" descr="Chains In Constraint Layout Android Studi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792670"/>
            <a:ext cx="3311514" cy="31232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29768" y="870966"/>
            <a:ext cx="4539996" cy="3044952"/>
          </a:xfrm>
          <a:prstGeom prst="rect">
            <a:avLst/>
          </a:prstGeom>
        </p:spPr>
      </p:pic>
    </p:spTree>
    <p:extLst>
      <p:ext uri="{BB962C8B-B14F-4D97-AF65-F5344CB8AC3E}">
        <p14:creationId xmlns:p14="http://schemas.microsoft.com/office/powerpoint/2010/main" val="137914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292608" y="212598"/>
            <a:ext cx="5995034" cy="580072"/>
          </a:xfrm>
        </p:spPr>
        <p:txBody>
          <a:bodyPr/>
          <a:lstStyle/>
          <a:p>
            <a:r>
              <a:rPr lang="en-US" b="1" dirty="0"/>
              <a:t>Constraint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3" name="Rectangle 2"/>
          <p:cNvSpPr/>
          <p:nvPr/>
        </p:nvSpPr>
        <p:spPr>
          <a:xfrm>
            <a:off x="621792" y="870966"/>
            <a:ext cx="2606040" cy="424732"/>
          </a:xfrm>
          <a:prstGeom prst="rect">
            <a:avLst/>
          </a:prstGeom>
        </p:spPr>
        <p:txBody>
          <a:bodyPr wrap="square">
            <a:spAutoFit/>
          </a:bodyPr>
          <a:lstStyle/>
          <a:p>
            <a:pPr algn="just"/>
            <a:endParaRPr lang="en-US" sz="2160" dirty="0">
              <a:solidFill>
                <a:schemeClr val="bg1"/>
              </a:solidFill>
              <a:latin typeface="calibri" panose="020F0502020204030204" pitchFamily="34" charset="0"/>
            </a:endParaRPr>
          </a:p>
        </p:txBody>
      </p:sp>
      <p:pic>
        <p:nvPicPr>
          <p:cNvPr id="2" name="Picture 1"/>
          <p:cNvPicPr>
            <a:picLocks noChangeAspect="1"/>
          </p:cNvPicPr>
          <p:nvPr/>
        </p:nvPicPr>
        <p:blipFill>
          <a:blip r:embed="rId2"/>
          <a:stretch>
            <a:fillRect/>
          </a:stretch>
        </p:blipFill>
        <p:spPr>
          <a:xfrm>
            <a:off x="891539" y="1044184"/>
            <a:ext cx="7356349" cy="3639830"/>
          </a:xfrm>
          <a:prstGeom prst="rect">
            <a:avLst/>
          </a:prstGeom>
        </p:spPr>
      </p:pic>
    </p:spTree>
    <p:extLst>
      <p:ext uri="{BB962C8B-B14F-4D97-AF65-F5344CB8AC3E}">
        <p14:creationId xmlns:p14="http://schemas.microsoft.com/office/powerpoint/2010/main" val="33155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69724-EA6A-1C92-6295-A5069EE97A6F}"/>
              </a:ext>
            </a:extLst>
          </p:cNvPr>
          <p:cNvSpPr>
            <a:spLocks noGrp="1"/>
          </p:cNvSpPr>
          <p:nvPr>
            <p:ph type="title"/>
          </p:nvPr>
        </p:nvSpPr>
        <p:spPr>
          <a:xfrm>
            <a:off x="1499616" y="1995678"/>
            <a:ext cx="5995034" cy="580072"/>
          </a:xfrm>
        </p:spPr>
        <p:txBody>
          <a:bodyPr/>
          <a:lstStyle/>
          <a:p>
            <a:pPr algn="ctr"/>
            <a:r>
              <a:rPr lang="en-US" dirty="0"/>
              <a:t>Table Layout</a:t>
            </a:r>
            <a:endParaRPr lang="en-IN" dirty="0"/>
          </a:p>
        </p:txBody>
      </p:sp>
      <p:sp>
        <p:nvSpPr>
          <p:cNvPr id="4" name="Slide Number Placeholder 3">
            <a:extLst>
              <a:ext uri="{FF2B5EF4-FFF2-40B4-BE49-F238E27FC236}">
                <a16:creationId xmlns:a16="http://schemas.microsoft.com/office/drawing/2014/main" id="{85B64CAD-3782-C01C-5D32-2A94E96727B6}"/>
              </a:ext>
            </a:extLst>
          </p:cNvPr>
          <p:cNvSpPr>
            <a:spLocks noGrp="1"/>
          </p:cNvSpPr>
          <p:nvPr>
            <p:ph type="sldNum" idx="12"/>
          </p:nvPr>
        </p:nvSpPr>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2261349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552182" y="698876"/>
            <a:ext cx="2120036" cy="435273"/>
          </a:xfrm>
          <a:prstGeom prst="rect">
            <a:avLst/>
          </a:prstGeom>
        </p:spPr>
        <p:txBody>
          <a:bodyPr spcFirstLastPara="1" vert="horz" wrap="square" lIns="0" tIns="4343" rIns="0" bIns="0" rtlCol="0" anchor="t" anchorCtr="0">
            <a:spAutoFit/>
          </a:bodyPr>
          <a:lstStyle/>
          <a:p>
            <a:pPr marL="4572">
              <a:spcBef>
                <a:spcPts val="34"/>
              </a:spcBef>
            </a:pPr>
            <a:r>
              <a:rPr spc="-54" dirty="0"/>
              <a:t>Table</a:t>
            </a:r>
            <a:r>
              <a:rPr spc="-23" dirty="0"/>
              <a:t> </a:t>
            </a:r>
            <a:r>
              <a:rPr spc="-20" dirty="0"/>
              <a:t>Layout</a:t>
            </a:r>
          </a:p>
        </p:txBody>
      </p:sp>
      <p:sp>
        <p:nvSpPr>
          <p:cNvPr id="4" name="object 4"/>
          <p:cNvSpPr txBox="1"/>
          <p:nvPr/>
        </p:nvSpPr>
        <p:spPr>
          <a:xfrm>
            <a:off x="155448" y="1441963"/>
            <a:ext cx="7568297" cy="2250116"/>
          </a:xfrm>
          <a:prstGeom prst="rect">
            <a:avLst/>
          </a:prstGeom>
        </p:spPr>
        <p:txBody>
          <a:bodyPr vert="horz" wrap="square" lIns="0" tIns="16459" rIns="0" bIns="0" rtlCol="0">
            <a:spAutoFit/>
          </a:bodyPr>
          <a:lstStyle/>
          <a:p>
            <a:pPr marL="124130" marR="31090" indent="-119786">
              <a:lnSpc>
                <a:spcPts val="2491"/>
              </a:lnSpc>
              <a:spcBef>
                <a:spcPts val="130"/>
              </a:spcBef>
              <a:buFont typeface="Arial"/>
              <a:buChar char="•"/>
              <a:tabLst>
                <a:tab pos="170307" algn="l"/>
              </a:tabLst>
            </a:pPr>
            <a:r>
              <a:rPr lang="en-US" sz="2088" spc="-7" dirty="0">
                <a:solidFill>
                  <a:schemeClr val="bg1"/>
                </a:solidFill>
                <a:latin typeface="Calibri"/>
                <a:cs typeface="Calibri"/>
              </a:rPr>
              <a:t> </a:t>
            </a:r>
            <a:r>
              <a:rPr sz="2088" spc="-7" dirty="0">
                <a:solidFill>
                  <a:schemeClr val="tx1"/>
                </a:solidFill>
                <a:latin typeface="Calibri"/>
                <a:cs typeface="Calibri"/>
              </a:rPr>
              <a:t>Android's </a:t>
            </a:r>
            <a:r>
              <a:rPr sz="2088" spc="-23" dirty="0">
                <a:solidFill>
                  <a:schemeClr val="tx1"/>
                </a:solidFill>
                <a:latin typeface="Calibri"/>
                <a:cs typeface="Calibri"/>
              </a:rPr>
              <a:t>TableLayout </a:t>
            </a:r>
            <a:r>
              <a:rPr sz="2088" spc="-5" dirty="0">
                <a:solidFill>
                  <a:schemeClr val="tx1"/>
                </a:solidFill>
                <a:latin typeface="Calibri"/>
                <a:cs typeface="Calibri"/>
              </a:rPr>
              <a:t>allows </a:t>
            </a:r>
            <a:r>
              <a:rPr sz="2088" spc="-11" dirty="0">
                <a:solidFill>
                  <a:schemeClr val="tx1"/>
                </a:solidFill>
                <a:latin typeface="Calibri"/>
                <a:cs typeface="Calibri"/>
              </a:rPr>
              <a:t>you </a:t>
            </a:r>
            <a:r>
              <a:rPr sz="2088" spc="-13" dirty="0">
                <a:solidFill>
                  <a:schemeClr val="tx1"/>
                </a:solidFill>
                <a:latin typeface="Calibri"/>
                <a:cs typeface="Calibri"/>
              </a:rPr>
              <a:t>to </a:t>
            </a:r>
            <a:r>
              <a:rPr sz="2088" spc="-2" dirty="0">
                <a:solidFill>
                  <a:schemeClr val="tx1"/>
                </a:solidFill>
                <a:latin typeface="Calibri"/>
                <a:cs typeface="Calibri"/>
              </a:rPr>
              <a:t>position </a:t>
            </a:r>
            <a:r>
              <a:rPr sz="2088" spc="-9" dirty="0">
                <a:solidFill>
                  <a:schemeClr val="tx1"/>
                </a:solidFill>
                <a:latin typeface="Calibri"/>
                <a:cs typeface="Calibri"/>
              </a:rPr>
              <a:t>your </a:t>
            </a:r>
            <a:r>
              <a:rPr sz="2088" spc="-7" dirty="0">
                <a:solidFill>
                  <a:schemeClr val="tx1"/>
                </a:solidFill>
                <a:latin typeface="Calibri"/>
                <a:cs typeface="Calibri"/>
              </a:rPr>
              <a:t>widgets  </a:t>
            </a:r>
            <a:r>
              <a:rPr sz="2088" dirty="0">
                <a:solidFill>
                  <a:schemeClr val="tx1"/>
                </a:solidFill>
                <a:latin typeface="Calibri"/>
                <a:cs typeface="Calibri"/>
              </a:rPr>
              <a:t>in </a:t>
            </a:r>
            <a:r>
              <a:rPr sz="2088" spc="-2" dirty="0">
                <a:solidFill>
                  <a:schemeClr val="tx1"/>
                </a:solidFill>
                <a:latin typeface="Calibri"/>
                <a:cs typeface="Calibri"/>
              </a:rPr>
              <a:t>a </a:t>
            </a:r>
            <a:r>
              <a:rPr sz="2088" spc="-4" dirty="0">
                <a:solidFill>
                  <a:schemeClr val="tx1"/>
                </a:solidFill>
                <a:latin typeface="Calibri"/>
                <a:cs typeface="Calibri"/>
              </a:rPr>
              <a:t>grid </a:t>
            </a:r>
            <a:r>
              <a:rPr sz="2088" spc="-2" dirty="0">
                <a:solidFill>
                  <a:schemeClr val="tx1"/>
                </a:solidFill>
                <a:latin typeface="Calibri"/>
                <a:cs typeface="Calibri"/>
              </a:rPr>
              <a:t>made of identifiable </a:t>
            </a:r>
            <a:r>
              <a:rPr sz="2088" spc="-18" dirty="0">
                <a:solidFill>
                  <a:schemeClr val="tx1"/>
                </a:solidFill>
                <a:latin typeface="Calibri"/>
                <a:cs typeface="Calibri"/>
              </a:rPr>
              <a:t>rows </a:t>
            </a:r>
            <a:r>
              <a:rPr sz="2088" spc="-2" dirty="0">
                <a:solidFill>
                  <a:schemeClr val="tx1"/>
                </a:solidFill>
                <a:latin typeface="Calibri"/>
                <a:cs typeface="Calibri"/>
              </a:rPr>
              <a:t>and</a:t>
            </a:r>
            <a:r>
              <a:rPr sz="2088" spc="32" dirty="0">
                <a:solidFill>
                  <a:schemeClr val="tx1"/>
                </a:solidFill>
                <a:latin typeface="Calibri"/>
                <a:cs typeface="Calibri"/>
              </a:rPr>
              <a:t> </a:t>
            </a:r>
            <a:r>
              <a:rPr sz="2088" spc="-5" dirty="0">
                <a:solidFill>
                  <a:schemeClr val="tx1"/>
                </a:solidFill>
                <a:latin typeface="Calibri"/>
                <a:cs typeface="Calibri"/>
              </a:rPr>
              <a:t>columns.</a:t>
            </a:r>
            <a:endParaRPr sz="2088" dirty="0">
              <a:solidFill>
                <a:schemeClr val="tx1"/>
              </a:solidFill>
              <a:latin typeface="Calibri"/>
              <a:cs typeface="Calibri"/>
            </a:endParaRPr>
          </a:p>
          <a:p>
            <a:pPr marL="124130" marR="366903" indent="-119786">
              <a:lnSpc>
                <a:spcPts val="2487"/>
              </a:lnSpc>
              <a:spcBef>
                <a:spcPts val="32"/>
              </a:spcBef>
              <a:buFont typeface="Arial"/>
              <a:buChar char="•"/>
              <a:tabLst>
                <a:tab pos="170307" algn="l"/>
              </a:tabLst>
            </a:pPr>
            <a:r>
              <a:rPr lang="en-US" sz="2088" spc="-2" dirty="0">
                <a:solidFill>
                  <a:schemeClr val="tx1"/>
                </a:solidFill>
                <a:latin typeface="Calibri"/>
                <a:cs typeface="Calibri"/>
              </a:rPr>
              <a:t> </a:t>
            </a:r>
            <a:r>
              <a:rPr sz="2088" spc="-2" dirty="0">
                <a:solidFill>
                  <a:schemeClr val="tx1"/>
                </a:solidFill>
                <a:latin typeface="Calibri"/>
                <a:cs typeface="Calibri"/>
              </a:rPr>
              <a:t>Columns </a:t>
            </a:r>
            <a:r>
              <a:rPr sz="2088" spc="-5" dirty="0">
                <a:solidFill>
                  <a:schemeClr val="tx1"/>
                </a:solidFill>
                <a:latin typeface="Calibri"/>
                <a:cs typeface="Calibri"/>
              </a:rPr>
              <a:t>might </a:t>
            </a:r>
            <a:r>
              <a:rPr sz="2088" spc="-4" dirty="0">
                <a:solidFill>
                  <a:schemeClr val="tx1"/>
                </a:solidFill>
                <a:latin typeface="Calibri"/>
                <a:cs typeface="Calibri"/>
              </a:rPr>
              <a:t>shrink </a:t>
            </a:r>
            <a:r>
              <a:rPr sz="2088" spc="-2" dirty="0">
                <a:solidFill>
                  <a:schemeClr val="tx1"/>
                </a:solidFill>
                <a:latin typeface="Calibri"/>
                <a:cs typeface="Calibri"/>
              </a:rPr>
              <a:t>or </a:t>
            </a:r>
            <a:r>
              <a:rPr sz="2088" spc="-14" dirty="0">
                <a:solidFill>
                  <a:schemeClr val="tx1"/>
                </a:solidFill>
                <a:latin typeface="Calibri"/>
                <a:cs typeface="Calibri"/>
              </a:rPr>
              <a:t>stretch </a:t>
            </a:r>
            <a:r>
              <a:rPr sz="2088" spc="-13" dirty="0">
                <a:solidFill>
                  <a:schemeClr val="tx1"/>
                </a:solidFill>
                <a:latin typeface="Calibri"/>
                <a:cs typeface="Calibri"/>
              </a:rPr>
              <a:t>to </a:t>
            </a:r>
            <a:r>
              <a:rPr sz="2088" spc="-7" dirty="0">
                <a:solidFill>
                  <a:schemeClr val="tx1"/>
                </a:solidFill>
                <a:latin typeface="Calibri"/>
                <a:cs typeface="Calibri"/>
              </a:rPr>
              <a:t>accommodate </a:t>
            </a:r>
            <a:r>
              <a:rPr sz="2088" spc="-2" dirty="0">
                <a:solidFill>
                  <a:schemeClr val="tx1"/>
                </a:solidFill>
                <a:latin typeface="Calibri"/>
                <a:cs typeface="Calibri"/>
              </a:rPr>
              <a:t>their  </a:t>
            </a:r>
            <a:r>
              <a:rPr sz="2088" spc="-9" dirty="0">
                <a:solidFill>
                  <a:schemeClr val="tx1"/>
                </a:solidFill>
                <a:latin typeface="Calibri"/>
                <a:cs typeface="Calibri"/>
              </a:rPr>
              <a:t>contents.</a:t>
            </a:r>
            <a:endParaRPr sz="2088" dirty="0">
              <a:solidFill>
                <a:schemeClr val="tx1"/>
              </a:solidFill>
              <a:latin typeface="Calibri"/>
              <a:cs typeface="Calibri"/>
            </a:endParaRPr>
          </a:p>
          <a:p>
            <a:pPr marL="170078" indent="-165735">
              <a:lnSpc>
                <a:spcPts val="2444"/>
              </a:lnSpc>
              <a:buFont typeface="Arial"/>
              <a:buChar char="•"/>
              <a:tabLst>
                <a:tab pos="170307" algn="l"/>
              </a:tabLst>
            </a:pPr>
            <a:r>
              <a:rPr sz="2088" spc="-23" dirty="0">
                <a:solidFill>
                  <a:schemeClr val="tx1"/>
                </a:solidFill>
                <a:latin typeface="Calibri"/>
                <a:cs typeface="Calibri"/>
              </a:rPr>
              <a:t>TableLayout </a:t>
            </a:r>
            <a:r>
              <a:rPr sz="2088" spc="-9" dirty="0">
                <a:solidFill>
                  <a:schemeClr val="tx1"/>
                </a:solidFill>
                <a:latin typeface="Calibri"/>
                <a:cs typeface="Calibri"/>
              </a:rPr>
              <a:t>works </a:t>
            </a:r>
            <a:r>
              <a:rPr sz="2088" dirty="0">
                <a:solidFill>
                  <a:schemeClr val="tx1"/>
                </a:solidFill>
                <a:latin typeface="Calibri"/>
                <a:cs typeface="Calibri"/>
              </a:rPr>
              <a:t>in </a:t>
            </a:r>
            <a:r>
              <a:rPr sz="2088" spc="-4" dirty="0">
                <a:solidFill>
                  <a:schemeClr val="tx1"/>
                </a:solidFill>
                <a:latin typeface="Calibri"/>
                <a:cs typeface="Calibri"/>
              </a:rPr>
              <a:t>conjunction </a:t>
            </a:r>
            <a:r>
              <a:rPr sz="2088" spc="-2" dirty="0">
                <a:solidFill>
                  <a:schemeClr val="tx1"/>
                </a:solidFill>
                <a:latin typeface="Calibri"/>
                <a:cs typeface="Calibri"/>
              </a:rPr>
              <a:t>with</a:t>
            </a:r>
            <a:r>
              <a:rPr sz="2088" spc="56" dirty="0">
                <a:solidFill>
                  <a:schemeClr val="tx1"/>
                </a:solidFill>
                <a:latin typeface="Calibri"/>
                <a:cs typeface="Calibri"/>
              </a:rPr>
              <a:t> </a:t>
            </a:r>
            <a:r>
              <a:rPr sz="2088" spc="-41" dirty="0">
                <a:solidFill>
                  <a:srgbClr val="F79446"/>
                </a:solidFill>
                <a:latin typeface="Calibri"/>
                <a:cs typeface="Calibri"/>
              </a:rPr>
              <a:t>TableRow.</a:t>
            </a:r>
            <a:endParaRPr sz="2088" dirty="0">
              <a:solidFill>
                <a:schemeClr val="tx1"/>
              </a:solidFill>
              <a:latin typeface="Calibri"/>
              <a:cs typeface="Calibri"/>
            </a:endParaRPr>
          </a:p>
          <a:p>
            <a:pPr marL="124130" marR="1829" indent="-119786">
              <a:lnSpc>
                <a:spcPct val="99700"/>
              </a:lnSpc>
              <a:spcBef>
                <a:spcPts val="7"/>
              </a:spcBef>
              <a:buFont typeface="Arial"/>
              <a:buChar char="•"/>
              <a:tabLst>
                <a:tab pos="170307" algn="l"/>
              </a:tabLst>
            </a:pPr>
            <a:r>
              <a:rPr lang="en-US" sz="2088" spc="-23" dirty="0">
                <a:solidFill>
                  <a:schemeClr val="tx1"/>
                </a:solidFill>
                <a:latin typeface="Calibri"/>
                <a:cs typeface="Calibri"/>
              </a:rPr>
              <a:t> </a:t>
            </a:r>
            <a:r>
              <a:rPr sz="2088" spc="-23" dirty="0" err="1">
                <a:solidFill>
                  <a:schemeClr val="tx1"/>
                </a:solidFill>
                <a:latin typeface="Calibri"/>
                <a:cs typeface="Calibri"/>
              </a:rPr>
              <a:t>TableLayout</a:t>
            </a:r>
            <a:r>
              <a:rPr sz="2088" spc="-23" dirty="0">
                <a:solidFill>
                  <a:schemeClr val="tx1"/>
                </a:solidFill>
                <a:latin typeface="Calibri"/>
                <a:cs typeface="Calibri"/>
              </a:rPr>
              <a:t> </a:t>
            </a:r>
            <a:r>
              <a:rPr sz="2088" spc="-11" dirty="0">
                <a:solidFill>
                  <a:schemeClr val="tx1"/>
                </a:solidFill>
                <a:latin typeface="Calibri"/>
                <a:cs typeface="Calibri"/>
              </a:rPr>
              <a:t>controls </a:t>
            </a:r>
            <a:r>
              <a:rPr sz="2088" spc="-2" dirty="0">
                <a:solidFill>
                  <a:schemeClr val="tx1"/>
                </a:solidFill>
                <a:latin typeface="Calibri"/>
                <a:cs typeface="Calibri"/>
              </a:rPr>
              <a:t>the </a:t>
            </a:r>
            <a:r>
              <a:rPr sz="2088" spc="-13" dirty="0">
                <a:solidFill>
                  <a:schemeClr val="tx1"/>
                </a:solidFill>
                <a:latin typeface="Calibri"/>
                <a:cs typeface="Calibri"/>
              </a:rPr>
              <a:t>overall </a:t>
            </a:r>
            <a:r>
              <a:rPr sz="2088" spc="-5" dirty="0">
                <a:solidFill>
                  <a:schemeClr val="tx1"/>
                </a:solidFill>
                <a:latin typeface="Calibri"/>
                <a:cs typeface="Calibri"/>
              </a:rPr>
              <a:t>behavior </a:t>
            </a:r>
            <a:r>
              <a:rPr sz="2088" spc="2" dirty="0">
                <a:solidFill>
                  <a:schemeClr val="tx1"/>
                </a:solidFill>
                <a:latin typeface="Calibri"/>
                <a:cs typeface="Calibri"/>
              </a:rPr>
              <a:t>of </a:t>
            </a:r>
            <a:r>
              <a:rPr sz="2088" spc="-2" dirty="0">
                <a:solidFill>
                  <a:schemeClr val="tx1"/>
                </a:solidFill>
                <a:latin typeface="Calibri"/>
                <a:cs typeface="Calibri"/>
              </a:rPr>
              <a:t>the </a:t>
            </a:r>
            <a:r>
              <a:rPr sz="2088" spc="-27" dirty="0">
                <a:solidFill>
                  <a:schemeClr val="tx1"/>
                </a:solidFill>
                <a:latin typeface="Calibri"/>
                <a:cs typeface="Calibri"/>
              </a:rPr>
              <a:t>container,  </a:t>
            </a:r>
            <a:r>
              <a:rPr sz="2088" spc="-2" dirty="0">
                <a:solidFill>
                  <a:schemeClr val="tx1"/>
                </a:solidFill>
                <a:latin typeface="Calibri"/>
                <a:cs typeface="Calibri"/>
              </a:rPr>
              <a:t>with the </a:t>
            </a:r>
            <a:r>
              <a:rPr sz="2088" spc="-5" dirty="0">
                <a:solidFill>
                  <a:schemeClr val="tx1"/>
                </a:solidFill>
                <a:latin typeface="Calibri"/>
                <a:cs typeface="Calibri"/>
              </a:rPr>
              <a:t>widgets </a:t>
            </a:r>
            <a:r>
              <a:rPr sz="2088" spc="-4" dirty="0">
                <a:solidFill>
                  <a:schemeClr val="tx1"/>
                </a:solidFill>
                <a:latin typeface="Calibri"/>
                <a:cs typeface="Calibri"/>
              </a:rPr>
              <a:t>themselves </a:t>
            </a:r>
            <a:r>
              <a:rPr sz="2088" dirty="0">
                <a:solidFill>
                  <a:schemeClr val="tx1"/>
                </a:solidFill>
                <a:latin typeface="Calibri"/>
                <a:cs typeface="Calibri"/>
              </a:rPr>
              <a:t>positioned </a:t>
            </a:r>
            <a:r>
              <a:rPr sz="2088" spc="-11" dirty="0">
                <a:solidFill>
                  <a:schemeClr val="tx1"/>
                </a:solidFill>
                <a:latin typeface="Calibri"/>
                <a:cs typeface="Calibri"/>
              </a:rPr>
              <a:t>into </a:t>
            </a:r>
            <a:r>
              <a:rPr sz="2088" spc="-4" dirty="0">
                <a:solidFill>
                  <a:schemeClr val="tx1"/>
                </a:solidFill>
                <a:latin typeface="Calibri"/>
                <a:cs typeface="Calibri"/>
              </a:rPr>
              <a:t>one </a:t>
            </a:r>
            <a:r>
              <a:rPr sz="2088" spc="-2" dirty="0">
                <a:solidFill>
                  <a:schemeClr val="tx1"/>
                </a:solidFill>
                <a:latin typeface="Calibri"/>
                <a:cs typeface="Calibri"/>
              </a:rPr>
              <a:t>or </a:t>
            </a:r>
            <a:r>
              <a:rPr sz="2088" spc="-7" dirty="0">
                <a:solidFill>
                  <a:schemeClr val="tx1"/>
                </a:solidFill>
                <a:latin typeface="Calibri"/>
                <a:cs typeface="Calibri"/>
              </a:rPr>
              <a:t>more  </a:t>
            </a:r>
            <a:r>
              <a:rPr sz="2088" spc="-29" dirty="0">
                <a:solidFill>
                  <a:schemeClr val="tx1"/>
                </a:solidFill>
                <a:latin typeface="Calibri"/>
                <a:cs typeface="Calibri"/>
              </a:rPr>
              <a:t>TableRow </a:t>
            </a:r>
            <a:r>
              <a:rPr sz="2088" spc="-11" dirty="0">
                <a:solidFill>
                  <a:schemeClr val="tx1"/>
                </a:solidFill>
                <a:latin typeface="Calibri"/>
                <a:cs typeface="Calibri"/>
              </a:rPr>
              <a:t>containers, </a:t>
            </a:r>
            <a:r>
              <a:rPr sz="2088" spc="-2" dirty="0">
                <a:solidFill>
                  <a:schemeClr val="tx1"/>
                </a:solidFill>
                <a:latin typeface="Calibri"/>
                <a:cs typeface="Calibri"/>
              </a:rPr>
              <a:t>one per </a:t>
            </a:r>
            <a:r>
              <a:rPr sz="2088" spc="-14" dirty="0">
                <a:solidFill>
                  <a:schemeClr val="tx1"/>
                </a:solidFill>
                <a:latin typeface="Calibri"/>
                <a:cs typeface="Calibri"/>
              </a:rPr>
              <a:t>row </a:t>
            </a:r>
            <a:r>
              <a:rPr sz="2088" spc="-2" dirty="0">
                <a:solidFill>
                  <a:schemeClr val="tx1"/>
                </a:solidFill>
                <a:latin typeface="Calibri"/>
                <a:cs typeface="Calibri"/>
              </a:rPr>
              <a:t>in the</a:t>
            </a:r>
            <a:r>
              <a:rPr sz="2088" spc="65" dirty="0">
                <a:solidFill>
                  <a:schemeClr val="tx1"/>
                </a:solidFill>
                <a:latin typeface="Calibri"/>
                <a:cs typeface="Calibri"/>
              </a:rPr>
              <a:t> </a:t>
            </a:r>
            <a:r>
              <a:rPr sz="2088" spc="-2" dirty="0">
                <a:solidFill>
                  <a:schemeClr val="tx1"/>
                </a:solidFill>
                <a:latin typeface="Calibri"/>
                <a:cs typeface="Calibri"/>
              </a:rPr>
              <a:t>grid.</a:t>
            </a:r>
            <a:endParaRPr sz="2088" dirty="0">
              <a:solidFill>
                <a:schemeClr val="tx1"/>
              </a:solidFill>
              <a:latin typeface="Calibri"/>
              <a:cs typeface="Calibri"/>
            </a:endParaRPr>
          </a:p>
        </p:txBody>
      </p:sp>
      <p:pic>
        <p:nvPicPr>
          <p:cNvPr id="11" name="Picture 10">
            <a:extLst>
              <a:ext uri="{FF2B5EF4-FFF2-40B4-BE49-F238E27FC236}">
                <a16:creationId xmlns:a16="http://schemas.microsoft.com/office/drawing/2014/main" id="{34A4BA28-FFD0-4E8E-A642-4A4C23F02A52}"/>
              </a:ext>
            </a:extLst>
          </p:cNvPr>
          <p:cNvPicPr>
            <a:picLocks noChangeAspect="1"/>
          </p:cNvPicPr>
          <p:nvPr/>
        </p:nvPicPr>
        <p:blipFill rotWithShape="1">
          <a:blip r:embed="rId2"/>
          <a:srcRect l="51461" b="73115"/>
          <a:stretch/>
        </p:blipFill>
        <p:spPr>
          <a:xfrm>
            <a:off x="4672218" y="127896"/>
            <a:ext cx="3329079" cy="1314068"/>
          </a:xfrm>
          <a:prstGeom prst="rect">
            <a:avLst/>
          </a:prstGeom>
        </p:spPr>
      </p:pic>
      <p:sp>
        <p:nvSpPr>
          <p:cNvPr id="12" name="Slide Number Placeholder 11">
            <a:extLst>
              <a:ext uri="{FF2B5EF4-FFF2-40B4-BE49-F238E27FC236}">
                <a16:creationId xmlns:a16="http://schemas.microsoft.com/office/drawing/2014/main" id="{3F9721DB-68F9-458A-8D07-30CB8E896C60}"/>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35</a:t>
            </a:fld>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0EB3-22E0-4AC4-A390-3B9407A825C2}"/>
              </a:ext>
            </a:extLst>
          </p:cNvPr>
          <p:cNvSpPr>
            <a:spLocks noGrp="1"/>
          </p:cNvSpPr>
          <p:nvPr>
            <p:ph type="title"/>
          </p:nvPr>
        </p:nvSpPr>
        <p:spPr/>
        <p:txBody>
          <a:bodyPr/>
          <a:lstStyle/>
          <a:p>
            <a:endParaRPr lang="en-IN" dirty="0">
              <a:solidFill>
                <a:schemeClr val="tx1"/>
              </a:solidFill>
            </a:endParaRPr>
          </a:p>
        </p:txBody>
      </p:sp>
      <p:sp>
        <p:nvSpPr>
          <p:cNvPr id="3" name="Content Placeholder 2">
            <a:extLst>
              <a:ext uri="{FF2B5EF4-FFF2-40B4-BE49-F238E27FC236}">
                <a16:creationId xmlns:a16="http://schemas.microsoft.com/office/drawing/2014/main" id="{ECCA28BF-8303-4B2B-8B36-E9C70DA3D663}"/>
              </a:ext>
            </a:extLst>
          </p:cNvPr>
          <p:cNvSpPr>
            <a:spLocks noGrp="1"/>
          </p:cNvSpPr>
          <p:nvPr>
            <p:ph idx="1"/>
          </p:nvPr>
        </p:nvSpPr>
        <p:spPr>
          <a:xfrm>
            <a:off x="491846" y="870109"/>
            <a:ext cx="8160306" cy="797757"/>
          </a:xfrm>
        </p:spPr>
        <p:txBody>
          <a:bodyPr/>
          <a:lstStyle/>
          <a:p>
            <a:pPr marL="390906" indent="-308610">
              <a:buFont typeface="Arial" panose="020B0604020202020204" pitchFamily="34" charset="0"/>
              <a:buChar char="•"/>
            </a:pPr>
            <a:r>
              <a:rPr lang="en-US" sz="2592" dirty="0">
                <a:solidFill>
                  <a:schemeClr val="tx1"/>
                </a:solidFill>
              </a:rPr>
              <a:t>Android </a:t>
            </a:r>
            <a:r>
              <a:rPr lang="en-US" sz="2592" dirty="0" err="1">
                <a:solidFill>
                  <a:schemeClr val="tx1"/>
                </a:solidFill>
              </a:rPr>
              <a:t>TableLayout</a:t>
            </a:r>
            <a:r>
              <a:rPr lang="en-US" sz="2592" dirty="0">
                <a:solidFill>
                  <a:schemeClr val="tx1"/>
                </a:solidFill>
              </a:rPr>
              <a:t> </a:t>
            </a:r>
            <a:r>
              <a:rPr lang="en-US" sz="2592" dirty="0" err="1">
                <a:solidFill>
                  <a:schemeClr val="tx1"/>
                </a:solidFill>
              </a:rPr>
              <a:t>does't</a:t>
            </a:r>
            <a:r>
              <a:rPr lang="en-US" sz="2592" dirty="0">
                <a:solidFill>
                  <a:schemeClr val="tx1"/>
                </a:solidFill>
              </a:rPr>
              <a:t> support row span, but </a:t>
            </a:r>
            <a:r>
              <a:rPr lang="en-US" sz="2592" dirty="0" err="1">
                <a:solidFill>
                  <a:schemeClr val="tx1"/>
                </a:solidFill>
              </a:rPr>
              <a:t>similer</a:t>
            </a:r>
            <a:r>
              <a:rPr lang="en-US" sz="2592" dirty="0">
                <a:solidFill>
                  <a:schemeClr val="tx1"/>
                </a:solidFill>
              </a:rPr>
              <a:t> functionality can be achieved using nested </a:t>
            </a:r>
            <a:r>
              <a:rPr lang="en-US" sz="2592" dirty="0" err="1">
                <a:solidFill>
                  <a:schemeClr val="tx1"/>
                </a:solidFill>
              </a:rPr>
              <a:t>TableLayout</a:t>
            </a:r>
            <a:r>
              <a:rPr lang="en-US" sz="2592" dirty="0">
                <a:solidFill>
                  <a:schemeClr val="tx1"/>
                </a:solidFill>
              </a:rPr>
              <a:t>.</a:t>
            </a:r>
            <a:endParaRPr lang="en-IN" sz="2592" dirty="0">
              <a:solidFill>
                <a:schemeClr val="tx1"/>
              </a:solidFill>
            </a:endParaRPr>
          </a:p>
        </p:txBody>
      </p:sp>
      <p:sp>
        <p:nvSpPr>
          <p:cNvPr id="4" name="Slide Number Placeholder 3">
            <a:extLst>
              <a:ext uri="{FF2B5EF4-FFF2-40B4-BE49-F238E27FC236}">
                <a16:creationId xmlns:a16="http://schemas.microsoft.com/office/drawing/2014/main" id="{A9207D21-6400-429A-8AB0-3294008DD463}"/>
              </a:ext>
            </a:extLst>
          </p:cNvPr>
          <p:cNvSpPr>
            <a:spLocks noGrp="1"/>
          </p:cNvSpPr>
          <p:nvPr>
            <p:ph type="sldNum" sz="quarter" idx="12"/>
          </p:nvPr>
        </p:nvSpPr>
        <p:spPr/>
        <p:txBody>
          <a:bodyPr/>
          <a:lstStyle/>
          <a:p>
            <a:pPr marL="13716">
              <a:lnSpc>
                <a:spcPts val="857"/>
              </a:lnSpc>
            </a:pPr>
            <a:fld id="{81D60167-4931-47E6-BA6A-407CBD079E47}" type="slidenum">
              <a:rPr lang="en-IN" smtClean="0">
                <a:solidFill>
                  <a:schemeClr val="tx1"/>
                </a:solidFill>
              </a:rPr>
              <a:pPr marL="13716">
                <a:lnSpc>
                  <a:spcPts val="857"/>
                </a:lnSpc>
              </a:pPr>
              <a:t>36</a:t>
            </a:fld>
            <a:endParaRPr lang="en-IN" dirty="0">
              <a:solidFill>
                <a:schemeClr val="tx1"/>
              </a:solidFill>
            </a:endParaRPr>
          </a:p>
        </p:txBody>
      </p:sp>
    </p:spTree>
    <p:extLst>
      <p:ext uri="{BB962C8B-B14F-4D97-AF65-F5344CB8AC3E}">
        <p14:creationId xmlns:p14="http://schemas.microsoft.com/office/powerpoint/2010/main" val="524849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3964-148C-4DC0-B987-ED5F5556A00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28D8810-8D33-453D-A022-25C905A780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107F32C-157C-4874-AF88-41392D763C9F}"/>
              </a:ext>
            </a:extLst>
          </p:cNvPr>
          <p:cNvPicPr>
            <a:picLocks noChangeAspect="1"/>
          </p:cNvPicPr>
          <p:nvPr/>
        </p:nvPicPr>
        <p:blipFill>
          <a:blip r:embed="rId2"/>
          <a:stretch>
            <a:fillRect/>
          </a:stretch>
        </p:blipFill>
        <p:spPr>
          <a:xfrm>
            <a:off x="1567230" y="59475"/>
            <a:ext cx="6301507" cy="5024550"/>
          </a:xfrm>
          <a:prstGeom prst="rect">
            <a:avLst/>
          </a:prstGeom>
        </p:spPr>
      </p:pic>
      <p:sp>
        <p:nvSpPr>
          <p:cNvPr id="4" name="Slide Number Placeholder 3">
            <a:extLst>
              <a:ext uri="{FF2B5EF4-FFF2-40B4-BE49-F238E27FC236}">
                <a16:creationId xmlns:a16="http://schemas.microsoft.com/office/drawing/2014/main" id="{E7BAE133-44D0-4780-9290-4FE43D6AA709}"/>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37</a:t>
            </a:fld>
            <a:endParaRPr lang="en-IN" dirty="0"/>
          </a:p>
        </p:txBody>
      </p:sp>
    </p:spTree>
    <p:extLst>
      <p:ext uri="{BB962C8B-B14F-4D97-AF65-F5344CB8AC3E}">
        <p14:creationId xmlns:p14="http://schemas.microsoft.com/office/powerpoint/2010/main" val="2653287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63991" y="360182"/>
            <a:ext cx="6674466" cy="2663806"/>
          </a:xfrm>
          <a:prstGeom prst="rect">
            <a:avLst/>
          </a:prstGeom>
        </p:spPr>
        <p:txBody>
          <a:bodyPr vert="horz" wrap="square" lIns="0" tIns="4572" rIns="0" bIns="0" rtlCol="0">
            <a:spAutoFit/>
          </a:bodyPr>
          <a:lstStyle/>
          <a:p>
            <a:pPr marL="4572">
              <a:spcBef>
                <a:spcPts val="36"/>
              </a:spcBef>
            </a:pPr>
            <a:r>
              <a:rPr sz="2160" b="1" spc="-25" dirty="0">
                <a:solidFill>
                  <a:srgbClr val="F79446"/>
                </a:solidFill>
                <a:latin typeface="Calibri"/>
                <a:cs typeface="Calibri"/>
              </a:rPr>
              <a:t>TableRow</a:t>
            </a:r>
            <a:endParaRPr sz="2160" dirty="0">
              <a:latin typeface="Calibri"/>
              <a:cs typeface="Calibri"/>
            </a:endParaRPr>
          </a:p>
          <a:p>
            <a:pPr marL="128473" marR="633679" indent="-124130">
              <a:lnSpc>
                <a:spcPct val="99700"/>
              </a:lnSpc>
              <a:spcBef>
                <a:spcPts val="25"/>
              </a:spcBef>
              <a:buSzPct val="100000"/>
              <a:buFont typeface="Arial"/>
              <a:buChar char="•"/>
              <a:tabLst>
                <a:tab pos="176479" algn="l"/>
                <a:tab pos="4270705" algn="l"/>
                <a:tab pos="5196535" algn="l"/>
              </a:tabLst>
            </a:pPr>
            <a:r>
              <a:rPr sz="2160" dirty="0">
                <a:solidFill>
                  <a:schemeClr val="tx1"/>
                </a:solidFill>
                <a:latin typeface="Calibri"/>
                <a:cs typeface="Calibri"/>
              </a:rPr>
              <a:t>	</a:t>
            </a:r>
            <a:r>
              <a:rPr sz="2160" spc="-47" dirty="0">
                <a:solidFill>
                  <a:schemeClr val="tx1"/>
                </a:solidFill>
                <a:latin typeface="Calibri"/>
                <a:cs typeface="Calibri"/>
              </a:rPr>
              <a:t>R</a:t>
            </a:r>
            <a:r>
              <a:rPr sz="2160" spc="-9" dirty="0">
                <a:solidFill>
                  <a:schemeClr val="tx1"/>
                </a:solidFill>
                <a:latin typeface="Calibri"/>
                <a:cs typeface="Calibri"/>
              </a:rPr>
              <a:t>o</a:t>
            </a:r>
            <a:r>
              <a:rPr sz="2160" spc="-20" dirty="0">
                <a:solidFill>
                  <a:schemeClr val="tx1"/>
                </a:solidFill>
                <a:latin typeface="Calibri"/>
                <a:cs typeface="Calibri"/>
              </a:rPr>
              <a:t>w</a:t>
            </a:r>
            <a:r>
              <a:rPr sz="2160" dirty="0">
                <a:solidFill>
                  <a:schemeClr val="tx1"/>
                </a:solidFill>
                <a:latin typeface="Calibri"/>
                <a:cs typeface="Calibri"/>
              </a:rPr>
              <a:t>s</a:t>
            </a:r>
            <a:r>
              <a:rPr sz="2160" spc="-2" dirty="0">
                <a:solidFill>
                  <a:schemeClr val="tx1"/>
                </a:solidFill>
                <a:latin typeface="Calibri"/>
                <a:cs typeface="Calibri"/>
              </a:rPr>
              <a:t> </a:t>
            </a:r>
            <a:r>
              <a:rPr sz="2160" dirty="0">
                <a:solidFill>
                  <a:schemeClr val="tx1"/>
                </a:solidFill>
                <a:latin typeface="Calibri"/>
                <a:cs typeface="Calibri"/>
              </a:rPr>
              <a:t>a</a:t>
            </a:r>
            <a:r>
              <a:rPr sz="2160" spc="-29" dirty="0">
                <a:solidFill>
                  <a:schemeClr val="tx1"/>
                </a:solidFill>
                <a:latin typeface="Calibri"/>
                <a:cs typeface="Calibri"/>
              </a:rPr>
              <a:t>r</a:t>
            </a:r>
            <a:r>
              <a:rPr sz="2160" dirty="0">
                <a:solidFill>
                  <a:schemeClr val="tx1"/>
                </a:solidFill>
                <a:latin typeface="Calibri"/>
                <a:cs typeface="Calibri"/>
              </a:rPr>
              <a:t>e </a:t>
            </a:r>
            <a:r>
              <a:rPr sz="2160" spc="2" dirty="0">
                <a:solidFill>
                  <a:schemeClr val="tx1"/>
                </a:solidFill>
                <a:latin typeface="Calibri"/>
                <a:cs typeface="Calibri"/>
              </a:rPr>
              <a:t>d</a:t>
            </a:r>
            <a:r>
              <a:rPr sz="2160" dirty="0">
                <a:solidFill>
                  <a:schemeClr val="tx1"/>
                </a:solidFill>
                <a:latin typeface="Calibri"/>
                <a:cs typeface="Calibri"/>
              </a:rPr>
              <a:t>ecla</a:t>
            </a:r>
            <a:r>
              <a:rPr sz="2160" spc="-32" dirty="0">
                <a:solidFill>
                  <a:schemeClr val="tx1"/>
                </a:solidFill>
                <a:latin typeface="Calibri"/>
                <a:cs typeface="Calibri"/>
              </a:rPr>
              <a:t>r</a:t>
            </a:r>
            <a:r>
              <a:rPr sz="2160" spc="2" dirty="0">
                <a:solidFill>
                  <a:schemeClr val="tx1"/>
                </a:solidFill>
                <a:latin typeface="Calibri"/>
                <a:cs typeface="Calibri"/>
              </a:rPr>
              <a:t>e</a:t>
            </a:r>
            <a:r>
              <a:rPr sz="2160" dirty="0">
                <a:solidFill>
                  <a:schemeClr val="tx1"/>
                </a:solidFill>
                <a:latin typeface="Calibri"/>
                <a:cs typeface="Calibri"/>
              </a:rPr>
              <a:t>d </a:t>
            </a:r>
            <a:r>
              <a:rPr sz="2160" spc="-11" dirty="0">
                <a:solidFill>
                  <a:schemeClr val="tx1"/>
                </a:solidFill>
                <a:latin typeface="Calibri"/>
                <a:cs typeface="Calibri"/>
              </a:rPr>
              <a:t>b</a:t>
            </a:r>
            <a:r>
              <a:rPr sz="2160" dirty="0">
                <a:solidFill>
                  <a:schemeClr val="tx1"/>
                </a:solidFill>
                <a:latin typeface="Calibri"/>
                <a:cs typeface="Calibri"/>
              </a:rPr>
              <a:t>y </a:t>
            </a:r>
            <a:r>
              <a:rPr sz="2160" spc="-31" dirty="0">
                <a:solidFill>
                  <a:schemeClr val="tx1"/>
                </a:solidFill>
                <a:latin typeface="Calibri"/>
                <a:cs typeface="Calibri"/>
              </a:rPr>
              <a:t>y</a:t>
            </a:r>
            <a:r>
              <a:rPr sz="2160" spc="-2" dirty="0">
                <a:solidFill>
                  <a:schemeClr val="tx1"/>
                </a:solidFill>
                <a:latin typeface="Calibri"/>
                <a:cs typeface="Calibri"/>
              </a:rPr>
              <a:t>o</a:t>
            </a:r>
            <a:r>
              <a:rPr sz="2160" dirty="0">
                <a:solidFill>
                  <a:schemeClr val="tx1"/>
                </a:solidFill>
                <a:latin typeface="Calibri"/>
                <a:cs typeface="Calibri"/>
              </a:rPr>
              <a:t>u</a:t>
            </a:r>
            <a:r>
              <a:rPr sz="2160" spc="-2" dirty="0">
                <a:solidFill>
                  <a:schemeClr val="tx1"/>
                </a:solidFill>
                <a:latin typeface="Calibri"/>
                <a:cs typeface="Calibri"/>
              </a:rPr>
              <a:t> </a:t>
            </a:r>
            <a:r>
              <a:rPr sz="2160" spc="-9" dirty="0">
                <a:solidFill>
                  <a:schemeClr val="tx1"/>
                </a:solidFill>
                <a:latin typeface="Calibri"/>
                <a:cs typeface="Calibri"/>
              </a:rPr>
              <a:t>b</a:t>
            </a:r>
            <a:r>
              <a:rPr sz="2160" dirty="0">
                <a:solidFill>
                  <a:schemeClr val="tx1"/>
                </a:solidFill>
                <a:latin typeface="Calibri"/>
                <a:cs typeface="Calibri"/>
              </a:rPr>
              <a:t>y </a:t>
            </a:r>
            <a:r>
              <a:rPr sz="2160" spc="-2" dirty="0">
                <a:solidFill>
                  <a:schemeClr val="tx1"/>
                </a:solidFill>
                <a:latin typeface="Calibri"/>
                <a:cs typeface="Calibri"/>
              </a:rPr>
              <a:t>pu</a:t>
            </a:r>
            <a:r>
              <a:rPr sz="2160" spc="-32" dirty="0">
                <a:solidFill>
                  <a:schemeClr val="tx1"/>
                </a:solidFill>
                <a:latin typeface="Calibri"/>
                <a:cs typeface="Calibri"/>
              </a:rPr>
              <a:t>t</a:t>
            </a:r>
            <a:r>
              <a:rPr sz="2160" dirty="0">
                <a:solidFill>
                  <a:schemeClr val="tx1"/>
                </a:solidFill>
                <a:latin typeface="Calibri"/>
                <a:cs typeface="Calibri"/>
              </a:rPr>
              <a:t>ting	wid</a:t>
            </a:r>
            <a:r>
              <a:rPr sz="2160" spc="-22" dirty="0">
                <a:solidFill>
                  <a:schemeClr val="tx1"/>
                </a:solidFill>
                <a:latin typeface="Calibri"/>
                <a:cs typeface="Calibri"/>
              </a:rPr>
              <a:t>g</a:t>
            </a:r>
            <a:r>
              <a:rPr sz="2160" spc="-13" dirty="0">
                <a:solidFill>
                  <a:schemeClr val="tx1"/>
                </a:solidFill>
                <a:latin typeface="Calibri"/>
                <a:cs typeface="Calibri"/>
              </a:rPr>
              <a:t>e</a:t>
            </a:r>
            <a:r>
              <a:rPr sz="2160" dirty="0">
                <a:solidFill>
                  <a:schemeClr val="tx1"/>
                </a:solidFill>
                <a:latin typeface="Calibri"/>
                <a:cs typeface="Calibri"/>
              </a:rPr>
              <a:t>ts	</a:t>
            </a:r>
            <a:r>
              <a:rPr sz="2160" spc="4" dirty="0">
                <a:solidFill>
                  <a:schemeClr val="tx1"/>
                </a:solidFill>
                <a:latin typeface="Calibri"/>
                <a:cs typeface="Calibri"/>
              </a:rPr>
              <a:t>a</a:t>
            </a:r>
            <a:r>
              <a:rPr sz="2160" dirty="0">
                <a:solidFill>
                  <a:schemeClr val="tx1"/>
                </a:solidFill>
                <a:latin typeface="Calibri"/>
                <a:cs typeface="Calibri"/>
              </a:rPr>
              <a:t>s  </a:t>
            </a:r>
            <a:r>
              <a:rPr sz="2160" spc="-4" dirty="0">
                <a:solidFill>
                  <a:schemeClr val="tx1"/>
                </a:solidFill>
                <a:latin typeface="Calibri"/>
                <a:cs typeface="Calibri"/>
              </a:rPr>
              <a:t>children </a:t>
            </a:r>
            <a:r>
              <a:rPr sz="2160" spc="-2" dirty="0">
                <a:solidFill>
                  <a:schemeClr val="tx1"/>
                </a:solidFill>
                <a:latin typeface="Calibri"/>
                <a:cs typeface="Calibri"/>
              </a:rPr>
              <a:t>of </a:t>
            </a:r>
            <a:r>
              <a:rPr sz="2160" dirty="0">
                <a:solidFill>
                  <a:schemeClr val="tx1"/>
                </a:solidFill>
                <a:latin typeface="Calibri"/>
                <a:cs typeface="Calibri"/>
              </a:rPr>
              <a:t>a </a:t>
            </a:r>
            <a:r>
              <a:rPr sz="2160" b="1" spc="-25" dirty="0">
                <a:solidFill>
                  <a:srgbClr val="F79446"/>
                </a:solidFill>
                <a:latin typeface="Calibri"/>
                <a:cs typeface="Calibri"/>
              </a:rPr>
              <a:t>TableRow </a:t>
            </a:r>
            <a:r>
              <a:rPr sz="2160" spc="2" dirty="0">
                <a:solidFill>
                  <a:schemeClr val="tx1"/>
                </a:solidFill>
                <a:latin typeface="Calibri"/>
                <a:cs typeface="Calibri"/>
              </a:rPr>
              <a:t>inside </a:t>
            </a:r>
            <a:r>
              <a:rPr sz="2160" spc="-4" dirty="0">
                <a:solidFill>
                  <a:schemeClr val="tx1"/>
                </a:solidFill>
                <a:latin typeface="Calibri"/>
                <a:cs typeface="Calibri"/>
              </a:rPr>
              <a:t>the </a:t>
            </a:r>
            <a:r>
              <a:rPr sz="2160" spc="-11" dirty="0">
                <a:solidFill>
                  <a:schemeClr val="tx1"/>
                </a:solidFill>
                <a:latin typeface="Calibri"/>
                <a:cs typeface="Calibri"/>
              </a:rPr>
              <a:t>overall</a:t>
            </a:r>
            <a:r>
              <a:rPr lang="en-US" sz="2160" spc="-11" dirty="0">
                <a:solidFill>
                  <a:schemeClr val="tx1"/>
                </a:solidFill>
                <a:latin typeface="Calibri"/>
                <a:cs typeface="Calibri"/>
              </a:rPr>
              <a:t> </a:t>
            </a:r>
            <a:r>
              <a:rPr sz="2160" spc="-20" dirty="0" err="1">
                <a:solidFill>
                  <a:schemeClr val="tx1"/>
                </a:solidFill>
                <a:latin typeface="Calibri"/>
                <a:cs typeface="Calibri"/>
              </a:rPr>
              <a:t>TableLayout</a:t>
            </a:r>
            <a:r>
              <a:rPr sz="2160" spc="-20" dirty="0">
                <a:solidFill>
                  <a:schemeClr val="tx1"/>
                </a:solidFill>
                <a:latin typeface="Calibri"/>
                <a:cs typeface="Calibri"/>
              </a:rPr>
              <a:t>.</a:t>
            </a:r>
            <a:endParaRPr lang="en-US" sz="2160" dirty="0">
              <a:solidFill>
                <a:schemeClr val="tx1"/>
              </a:solidFill>
              <a:latin typeface="Calibri"/>
              <a:cs typeface="Calibri"/>
            </a:endParaRPr>
          </a:p>
          <a:p>
            <a:pPr marL="128473" marR="633679" indent="-124130">
              <a:lnSpc>
                <a:spcPct val="99700"/>
              </a:lnSpc>
              <a:spcBef>
                <a:spcPts val="25"/>
              </a:spcBef>
              <a:buSzPct val="100000"/>
              <a:buFont typeface="Arial"/>
              <a:buChar char="•"/>
              <a:tabLst>
                <a:tab pos="176479" algn="l"/>
                <a:tab pos="4270705" algn="l"/>
                <a:tab pos="5196535" algn="l"/>
              </a:tabLst>
            </a:pPr>
            <a:r>
              <a:rPr sz="2160" spc="-2" dirty="0">
                <a:solidFill>
                  <a:schemeClr val="tx1"/>
                </a:solidFill>
                <a:latin typeface="Calibri"/>
                <a:cs typeface="Calibri"/>
              </a:rPr>
              <a:t>The number of </a:t>
            </a:r>
            <a:r>
              <a:rPr sz="2160" spc="-5" dirty="0">
                <a:solidFill>
                  <a:schemeClr val="tx1"/>
                </a:solidFill>
                <a:latin typeface="Calibri"/>
                <a:cs typeface="Calibri"/>
              </a:rPr>
              <a:t>columns </a:t>
            </a:r>
            <a:r>
              <a:rPr sz="2160" dirty="0">
                <a:solidFill>
                  <a:schemeClr val="tx1"/>
                </a:solidFill>
                <a:latin typeface="Calibri"/>
                <a:cs typeface="Calibri"/>
              </a:rPr>
              <a:t>is </a:t>
            </a:r>
            <a:r>
              <a:rPr sz="2160" spc="-4" dirty="0">
                <a:solidFill>
                  <a:schemeClr val="tx1"/>
                </a:solidFill>
                <a:latin typeface="Calibri"/>
                <a:cs typeface="Calibri"/>
              </a:rPr>
              <a:t>determined </a:t>
            </a:r>
            <a:r>
              <a:rPr sz="2160" spc="-7" dirty="0">
                <a:solidFill>
                  <a:schemeClr val="tx1"/>
                </a:solidFill>
                <a:latin typeface="Calibri"/>
                <a:cs typeface="Calibri"/>
              </a:rPr>
              <a:t>by Android</a:t>
            </a:r>
            <a:r>
              <a:rPr sz="2160" spc="13" dirty="0">
                <a:solidFill>
                  <a:schemeClr val="tx1"/>
                </a:solidFill>
                <a:latin typeface="Calibri"/>
                <a:cs typeface="Calibri"/>
              </a:rPr>
              <a:t> </a:t>
            </a:r>
            <a:r>
              <a:rPr sz="2160" dirty="0">
                <a:solidFill>
                  <a:schemeClr val="tx1"/>
                </a:solidFill>
                <a:latin typeface="Calibri"/>
                <a:cs typeface="Calibri"/>
              </a:rPr>
              <a:t>.</a:t>
            </a:r>
          </a:p>
          <a:p>
            <a:pPr marL="128473" marR="1829" indent="-124130">
              <a:lnSpc>
                <a:spcPct val="99700"/>
              </a:lnSpc>
              <a:spcBef>
                <a:spcPts val="9"/>
              </a:spcBef>
              <a:buFont typeface="Arial"/>
              <a:buChar char="•"/>
              <a:tabLst>
                <a:tab pos="176479" algn="l"/>
                <a:tab pos="1200835" algn="l"/>
                <a:tab pos="1790852" algn="l"/>
                <a:tab pos="2344293" algn="l"/>
                <a:tab pos="5388559" algn="l"/>
              </a:tabLst>
            </a:pPr>
            <a:r>
              <a:rPr sz="2160" spc="-2" dirty="0">
                <a:solidFill>
                  <a:schemeClr val="tx1"/>
                </a:solidFill>
                <a:latin typeface="Calibri"/>
                <a:cs typeface="Calibri"/>
              </a:rPr>
              <a:t>So </a:t>
            </a:r>
            <a:r>
              <a:rPr sz="2160" dirty="0">
                <a:solidFill>
                  <a:schemeClr val="tx1"/>
                </a:solidFill>
                <a:latin typeface="Calibri"/>
                <a:cs typeface="Calibri"/>
              </a:rPr>
              <a:t>if </a:t>
            </a:r>
            <a:r>
              <a:rPr sz="2160" spc="-11" dirty="0">
                <a:solidFill>
                  <a:schemeClr val="tx1"/>
                </a:solidFill>
                <a:latin typeface="Calibri"/>
                <a:cs typeface="Calibri"/>
              </a:rPr>
              <a:t>you </a:t>
            </a:r>
            <a:r>
              <a:rPr sz="2160" spc="-14" dirty="0">
                <a:solidFill>
                  <a:schemeClr val="tx1"/>
                </a:solidFill>
                <a:latin typeface="Calibri"/>
                <a:cs typeface="Calibri"/>
              </a:rPr>
              <a:t>have </a:t>
            </a:r>
            <a:r>
              <a:rPr sz="2160" spc="-9" dirty="0">
                <a:solidFill>
                  <a:schemeClr val="tx1"/>
                </a:solidFill>
                <a:latin typeface="Calibri"/>
                <a:cs typeface="Calibri"/>
              </a:rPr>
              <a:t>three </a:t>
            </a:r>
            <a:r>
              <a:rPr sz="2160" spc="-13" dirty="0">
                <a:solidFill>
                  <a:schemeClr val="tx1"/>
                </a:solidFill>
                <a:latin typeface="Calibri"/>
                <a:cs typeface="Calibri"/>
              </a:rPr>
              <a:t>rows, </a:t>
            </a:r>
            <a:r>
              <a:rPr sz="2160" spc="-2" dirty="0">
                <a:solidFill>
                  <a:schemeClr val="tx1"/>
                </a:solidFill>
                <a:latin typeface="Calibri"/>
                <a:cs typeface="Calibri"/>
              </a:rPr>
              <a:t>one </a:t>
            </a:r>
            <a:r>
              <a:rPr sz="2160" dirty="0">
                <a:solidFill>
                  <a:schemeClr val="tx1"/>
                </a:solidFill>
                <a:latin typeface="Calibri"/>
                <a:cs typeface="Calibri"/>
              </a:rPr>
              <a:t>with </a:t>
            </a:r>
            <a:r>
              <a:rPr sz="2160" spc="-9" dirty="0">
                <a:solidFill>
                  <a:schemeClr val="tx1"/>
                </a:solidFill>
                <a:latin typeface="Calibri"/>
                <a:cs typeface="Calibri"/>
              </a:rPr>
              <a:t>two </a:t>
            </a:r>
            <a:r>
              <a:rPr sz="2160" spc="-5" dirty="0">
                <a:solidFill>
                  <a:schemeClr val="tx1"/>
                </a:solidFill>
                <a:latin typeface="Calibri"/>
                <a:cs typeface="Calibri"/>
              </a:rPr>
              <a:t>widgets, </a:t>
            </a:r>
            <a:r>
              <a:rPr sz="2160" dirty="0">
                <a:solidFill>
                  <a:schemeClr val="tx1"/>
                </a:solidFill>
                <a:latin typeface="Calibri"/>
                <a:cs typeface="Calibri"/>
              </a:rPr>
              <a:t>one  with</a:t>
            </a:r>
            <a:r>
              <a:rPr sz="2160" spc="2" dirty="0">
                <a:solidFill>
                  <a:schemeClr val="tx1"/>
                </a:solidFill>
                <a:latin typeface="Calibri"/>
                <a:cs typeface="Calibri"/>
              </a:rPr>
              <a:t> </a:t>
            </a:r>
            <a:r>
              <a:rPr sz="2160" spc="-7" dirty="0">
                <a:solidFill>
                  <a:schemeClr val="tx1"/>
                </a:solidFill>
                <a:latin typeface="Calibri"/>
                <a:cs typeface="Calibri"/>
              </a:rPr>
              <a:t>three</a:t>
            </a:r>
            <a:r>
              <a:rPr sz="2160" spc="2" dirty="0">
                <a:solidFill>
                  <a:schemeClr val="tx1"/>
                </a:solidFill>
                <a:latin typeface="Calibri"/>
                <a:cs typeface="Calibri"/>
              </a:rPr>
              <a:t> </a:t>
            </a:r>
            <a:r>
              <a:rPr sz="2160" spc="-4" dirty="0">
                <a:solidFill>
                  <a:schemeClr val="tx1"/>
                </a:solidFill>
                <a:latin typeface="Calibri"/>
                <a:cs typeface="Calibri"/>
              </a:rPr>
              <a:t>widgets,	</a:t>
            </a:r>
            <a:r>
              <a:rPr sz="2160" dirty="0">
                <a:solidFill>
                  <a:schemeClr val="tx1"/>
                </a:solidFill>
                <a:latin typeface="Calibri"/>
                <a:cs typeface="Calibri"/>
              </a:rPr>
              <a:t>and </a:t>
            </a:r>
            <a:r>
              <a:rPr sz="2160" spc="-2" dirty="0">
                <a:solidFill>
                  <a:schemeClr val="tx1"/>
                </a:solidFill>
                <a:latin typeface="Calibri"/>
                <a:cs typeface="Calibri"/>
              </a:rPr>
              <a:t>one </a:t>
            </a:r>
            <a:r>
              <a:rPr sz="2160" dirty="0">
                <a:solidFill>
                  <a:schemeClr val="tx1"/>
                </a:solidFill>
                <a:latin typeface="Calibri"/>
                <a:cs typeface="Calibri"/>
              </a:rPr>
              <a:t>with</a:t>
            </a:r>
            <a:r>
              <a:rPr sz="2160" spc="5" dirty="0">
                <a:solidFill>
                  <a:schemeClr val="tx1"/>
                </a:solidFill>
                <a:latin typeface="Calibri"/>
                <a:cs typeface="Calibri"/>
              </a:rPr>
              <a:t> </a:t>
            </a:r>
            <a:r>
              <a:rPr sz="2160" spc="-11" dirty="0">
                <a:solidFill>
                  <a:schemeClr val="tx1"/>
                </a:solidFill>
                <a:latin typeface="Calibri"/>
                <a:cs typeface="Calibri"/>
              </a:rPr>
              <a:t>four</a:t>
            </a:r>
            <a:r>
              <a:rPr sz="2160" spc="-5" dirty="0">
                <a:solidFill>
                  <a:schemeClr val="tx1"/>
                </a:solidFill>
                <a:latin typeface="Calibri"/>
                <a:cs typeface="Calibri"/>
              </a:rPr>
              <a:t> widgets,</a:t>
            </a:r>
            <a:r>
              <a:rPr lang="en-US" sz="2160" spc="-5" dirty="0">
                <a:solidFill>
                  <a:schemeClr val="tx1"/>
                </a:solidFill>
                <a:latin typeface="Calibri"/>
                <a:cs typeface="Calibri"/>
              </a:rPr>
              <a:t> </a:t>
            </a:r>
            <a:r>
              <a:rPr sz="2160" spc="-7" dirty="0">
                <a:solidFill>
                  <a:schemeClr val="tx1"/>
                </a:solidFill>
                <a:latin typeface="Calibri"/>
                <a:cs typeface="Calibri"/>
              </a:rPr>
              <a:t>there  </a:t>
            </a:r>
            <a:r>
              <a:rPr sz="2160" dirty="0">
                <a:solidFill>
                  <a:schemeClr val="tx1"/>
                </a:solidFill>
                <a:latin typeface="Calibri"/>
                <a:cs typeface="Calibri"/>
              </a:rPr>
              <a:t>will </a:t>
            </a:r>
            <a:r>
              <a:rPr sz="2160" spc="-2" dirty="0">
                <a:solidFill>
                  <a:schemeClr val="tx1"/>
                </a:solidFill>
                <a:latin typeface="Calibri"/>
                <a:cs typeface="Calibri"/>
              </a:rPr>
              <a:t>be </a:t>
            </a:r>
            <a:r>
              <a:rPr sz="2160" spc="-11" dirty="0">
                <a:solidFill>
                  <a:schemeClr val="tx1"/>
                </a:solidFill>
                <a:latin typeface="Calibri"/>
                <a:cs typeface="Calibri"/>
              </a:rPr>
              <a:t>at	</a:t>
            </a:r>
            <a:r>
              <a:rPr sz="2160" spc="-5" dirty="0">
                <a:solidFill>
                  <a:schemeClr val="tx1"/>
                </a:solidFill>
                <a:latin typeface="Calibri"/>
                <a:cs typeface="Calibri"/>
              </a:rPr>
              <a:t>least</a:t>
            </a:r>
            <a:r>
              <a:rPr lang="en-US" sz="2160" spc="-5" dirty="0">
                <a:solidFill>
                  <a:schemeClr val="tx1"/>
                </a:solidFill>
                <a:latin typeface="Calibri"/>
                <a:cs typeface="Calibri"/>
              </a:rPr>
              <a:t> </a:t>
            </a:r>
            <a:r>
              <a:rPr sz="2160" spc="-13" dirty="0">
                <a:solidFill>
                  <a:schemeClr val="tx1"/>
                </a:solidFill>
                <a:latin typeface="Calibri"/>
                <a:cs typeface="Calibri"/>
              </a:rPr>
              <a:t>four</a:t>
            </a:r>
            <a:r>
              <a:rPr sz="2160" spc="-4" dirty="0">
                <a:solidFill>
                  <a:schemeClr val="tx1"/>
                </a:solidFill>
                <a:latin typeface="Calibri"/>
                <a:cs typeface="Calibri"/>
              </a:rPr>
              <a:t> columns.</a:t>
            </a:r>
            <a:endParaRPr sz="2160" dirty="0">
              <a:solidFill>
                <a:schemeClr val="tx1"/>
              </a:solidFill>
              <a:latin typeface="Calibri"/>
              <a:cs typeface="Calibri"/>
            </a:endParaRPr>
          </a:p>
        </p:txBody>
      </p:sp>
      <p:pic>
        <p:nvPicPr>
          <p:cNvPr id="10" name="Picture 9">
            <a:extLst>
              <a:ext uri="{FF2B5EF4-FFF2-40B4-BE49-F238E27FC236}">
                <a16:creationId xmlns:a16="http://schemas.microsoft.com/office/drawing/2014/main" id="{68EC8F52-C1DC-4CE0-BEED-9DAB55095929}"/>
              </a:ext>
            </a:extLst>
          </p:cNvPr>
          <p:cNvPicPr>
            <a:picLocks noChangeAspect="1"/>
          </p:cNvPicPr>
          <p:nvPr/>
        </p:nvPicPr>
        <p:blipFill rotWithShape="1">
          <a:blip r:embed="rId2"/>
          <a:srcRect l="20003" b="42443"/>
          <a:stretch/>
        </p:blipFill>
        <p:spPr>
          <a:xfrm>
            <a:off x="2651760" y="3257550"/>
            <a:ext cx="5486697" cy="1044689"/>
          </a:xfrm>
          <a:prstGeom prst="rect">
            <a:avLst/>
          </a:prstGeom>
        </p:spPr>
      </p:pic>
      <p:sp>
        <p:nvSpPr>
          <p:cNvPr id="11" name="Slide Number Placeholder 10">
            <a:extLst>
              <a:ext uri="{FF2B5EF4-FFF2-40B4-BE49-F238E27FC236}">
                <a16:creationId xmlns:a16="http://schemas.microsoft.com/office/drawing/2014/main" id="{24D6472C-E722-4469-BD5E-0A83A34A0E20}"/>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38</a:t>
            </a:fld>
            <a:endParaRPr lang="en-I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3463" y="503149"/>
            <a:ext cx="5442052" cy="1610915"/>
          </a:xfrm>
          <a:prstGeom prst="rect">
            <a:avLst/>
          </a:prstGeom>
        </p:spPr>
        <p:txBody>
          <a:bodyPr spcFirstLastPara="1" vert="horz" wrap="square" lIns="0" tIns="4343" rIns="0" bIns="0" rtlCol="0" anchor="t" anchorCtr="0">
            <a:spAutoFit/>
          </a:bodyPr>
          <a:lstStyle/>
          <a:p>
            <a:pPr marL="4572">
              <a:spcBef>
                <a:spcPts val="34"/>
              </a:spcBef>
            </a:pPr>
            <a:r>
              <a:rPr sz="2088" spc="-2" dirty="0">
                <a:solidFill>
                  <a:srgbClr val="F79446"/>
                </a:solidFill>
              </a:rPr>
              <a:t>column</a:t>
            </a:r>
            <a:endParaRPr sz="2088" dirty="0"/>
          </a:p>
          <a:p>
            <a:pPr marL="4572" marR="1829" indent="368046">
              <a:tabLst>
                <a:tab pos="593674" algn="l"/>
                <a:tab pos="932231" algn="l"/>
                <a:tab pos="1105052" algn="l"/>
                <a:tab pos="1286104" algn="l"/>
                <a:tab pos="2199361" algn="l"/>
                <a:tab pos="2297887" algn="l"/>
                <a:tab pos="2406015" algn="l"/>
                <a:tab pos="2700909" algn="l"/>
                <a:tab pos="2848127" algn="l"/>
                <a:tab pos="3275381" algn="l"/>
                <a:tab pos="3644113" algn="l"/>
                <a:tab pos="4008044" algn="l"/>
                <a:tab pos="4911471" algn="l"/>
                <a:tab pos="5068976" algn="l"/>
              </a:tabLst>
            </a:pPr>
            <a:r>
              <a:rPr sz="2088" spc="-2" dirty="0"/>
              <a:t>a	single</a:t>
            </a:r>
            <a:r>
              <a:rPr sz="2088" spc="13" dirty="0"/>
              <a:t> </a:t>
            </a:r>
            <a:r>
              <a:rPr sz="2088" spc="-2" dirty="0"/>
              <a:t>widget	</a:t>
            </a:r>
            <a:r>
              <a:rPr sz="2088" dirty="0"/>
              <a:t>can	</a:t>
            </a:r>
            <a:r>
              <a:rPr sz="2088" spc="-2" dirty="0"/>
              <a:t>take	</a:t>
            </a:r>
            <a:r>
              <a:rPr sz="2088" dirty="0"/>
              <a:t>up	</a:t>
            </a:r>
            <a:r>
              <a:rPr sz="2088" spc="-2" dirty="0"/>
              <a:t>more</a:t>
            </a:r>
            <a:r>
              <a:rPr sz="2088" spc="11" dirty="0"/>
              <a:t> </a:t>
            </a:r>
            <a:r>
              <a:rPr sz="2088" spc="-2" dirty="0"/>
              <a:t>than	</a:t>
            </a:r>
            <a:r>
              <a:rPr sz="2088" dirty="0"/>
              <a:t>one  </a:t>
            </a:r>
            <a:r>
              <a:rPr sz="2088" spc="-2" dirty="0"/>
              <a:t>column	</a:t>
            </a:r>
            <a:r>
              <a:rPr sz="2088" dirty="0"/>
              <a:t>by	</a:t>
            </a:r>
            <a:r>
              <a:rPr sz="2088" spc="-2" dirty="0"/>
              <a:t>including	the	android:layout_span  pro</a:t>
            </a:r>
            <a:r>
              <a:rPr sz="2088" spc="2" dirty="0"/>
              <a:t>p</a:t>
            </a:r>
            <a:r>
              <a:rPr sz="2088" spc="-2" dirty="0"/>
              <a:t>ert</a:t>
            </a:r>
            <a:r>
              <a:rPr sz="2088" spc="-155" dirty="0"/>
              <a:t>y</a:t>
            </a:r>
            <a:r>
              <a:rPr sz="2088" spc="-2" dirty="0"/>
              <a:t>,	indicating</a:t>
            </a:r>
            <a:r>
              <a:rPr sz="2088" dirty="0"/>
              <a:t>	</a:t>
            </a:r>
            <a:r>
              <a:rPr sz="2088" spc="-2" dirty="0"/>
              <a:t>the</a:t>
            </a:r>
            <a:r>
              <a:rPr sz="2088" spc="4" dirty="0"/>
              <a:t> </a:t>
            </a:r>
            <a:r>
              <a:rPr sz="2088" spc="-2" dirty="0"/>
              <a:t>number</a:t>
            </a:r>
            <a:r>
              <a:rPr sz="2088" spc="5" dirty="0"/>
              <a:t> </a:t>
            </a:r>
            <a:r>
              <a:rPr sz="2088" spc="-2" dirty="0"/>
              <a:t>of</a:t>
            </a:r>
            <a:r>
              <a:rPr sz="2088" dirty="0"/>
              <a:t>	</a:t>
            </a:r>
            <a:r>
              <a:rPr sz="2088" spc="-2" dirty="0"/>
              <a:t>c</a:t>
            </a:r>
            <a:r>
              <a:rPr sz="2088" spc="4" dirty="0"/>
              <a:t>o</a:t>
            </a:r>
            <a:r>
              <a:rPr sz="2088" spc="-2" dirty="0"/>
              <a:t>lumns</a:t>
            </a:r>
            <a:r>
              <a:rPr sz="2088" dirty="0"/>
              <a:t>	</a:t>
            </a:r>
            <a:r>
              <a:rPr sz="2088" spc="-2" dirty="0"/>
              <a:t>the  widget spans</a:t>
            </a:r>
            <a:endParaRPr sz="2088" dirty="0"/>
          </a:p>
        </p:txBody>
      </p:sp>
      <p:sp>
        <p:nvSpPr>
          <p:cNvPr id="4" name="object 4"/>
          <p:cNvSpPr txBox="1"/>
          <p:nvPr/>
        </p:nvSpPr>
        <p:spPr>
          <a:xfrm>
            <a:off x="2474458" y="2205258"/>
            <a:ext cx="4854321" cy="2677489"/>
          </a:xfrm>
          <a:prstGeom prst="rect">
            <a:avLst/>
          </a:prstGeom>
        </p:spPr>
        <p:txBody>
          <a:bodyPr vert="horz" wrap="square" lIns="0" tIns="4343" rIns="0" bIns="0" rtlCol="0">
            <a:spAutoFit/>
          </a:bodyPr>
          <a:lstStyle/>
          <a:p>
            <a:pPr marL="4572">
              <a:spcBef>
                <a:spcPts val="34"/>
              </a:spcBef>
            </a:pPr>
            <a:r>
              <a:rPr sz="1764" spc="-22" dirty="0">
                <a:solidFill>
                  <a:schemeClr val="tx1"/>
                </a:solidFill>
              </a:rPr>
              <a:t>&lt;TableRow&gt;</a:t>
            </a:r>
            <a:endParaRPr sz="1764" dirty="0">
              <a:solidFill>
                <a:schemeClr val="tx1"/>
              </a:solidFill>
            </a:endParaRPr>
          </a:p>
          <a:p>
            <a:pPr marL="440055"/>
            <a:r>
              <a:rPr sz="1764" spc="-9" dirty="0">
                <a:solidFill>
                  <a:schemeClr val="tx1"/>
                </a:solidFill>
              </a:rPr>
              <a:t>&lt;TextViewandroid:text="URL:"</a:t>
            </a:r>
            <a:r>
              <a:rPr sz="1764" spc="9" dirty="0">
                <a:solidFill>
                  <a:schemeClr val="tx1"/>
                </a:solidFill>
              </a:rPr>
              <a:t> </a:t>
            </a:r>
            <a:r>
              <a:rPr sz="1764" spc="-2" dirty="0">
                <a:solidFill>
                  <a:schemeClr val="tx1"/>
                </a:solidFill>
              </a:rPr>
              <a:t>/&gt;</a:t>
            </a:r>
            <a:endParaRPr sz="1764" dirty="0">
              <a:solidFill>
                <a:schemeClr val="tx1"/>
              </a:solidFill>
            </a:endParaRPr>
          </a:p>
          <a:p>
            <a:pPr marL="876452" marR="1061847" indent="-436397"/>
            <a:r>
              <a:rPr sz="1764" spc="-23" dirty="0">
                <a:solidFill>
                  <a:schemeClr val="tx1"/>
                </a:solidFill>
              </a:rPr>
              <a:t>&lt;EditText </a:t>
            </a:r>
            <a:r>
              <a:rPr sz="1764" spc="-54" dirty="0">
                <a:solidFill>
                  <a:schemeClr val="tx1"/>
                </a:solidFill>
              </a:rPr>
              <a:t>android:id="@+id/entry―  </a:t>
            </a:r>
            <a:r>
              <a:rPr sz="1764" spc="-2" dirty="0">
                <a:solidFill>
                  <a:srgbClr val="F79446"/>
                </a:solidFill>
              </a:rPr>
              <a:t>android:layout_span="3"</a:t>
            </a:r>
            <a:r>
              <a:rPr sz="1764" spc="9" dirty="0">
                <a:solidFill>
                  <a:srgbClr val="F79446"/>
                </a:solidFill>
              </a:rPr>
              <a:t> </a:t>
            </a:r>
            <a:r>
              <a:rPr sz="1764" spc="-5" dirty="0">
                <a:solidFill>
                  <a:schemeClr val="bg1"/>
                </a:solidFill>
              </a:rPr>
              <a:t>/&gt;</a:t>
            </a:r>
            <a:endParaRPr sz="1764" dirty="0">
              <a:solidFill>
                <a:schemeClr val="bg1"/>
              </a:solidFill>
            </a:endParaRPr>
          </a:p>
          <a:p>
            <a:pPr marL="4572"/>
            <a:r>
              <a:rPr sz="1764" spc="-20" dirty="0">
                <a:solidFill>
                  <a:schemeClr val="tx1"/>
                </a:solidFill>
              </a:rPr>
              <a:t>&lt;/TableRow&gt;</a:t>
            </a:r>
            <a:endParaRPr sz="1764" dirty="0">
              <a:solidFill>
                <a:schemeClr val="tx1"/>
              </a:solidFill>
            </a:endParaRPr>
          </a:p>
          <a:p>
            <a:pPr>
              <a:spcBef>
                <a:spcPts val="13"/>
              </a:spcBef>
            </a:pPr>
            <a:endParaRPr sz="2286" dirty="0">
              <a:solidFill>
                <a:schemeClr val="tx1"/>
              </a:solidFill>
            </a:endParaRPr>
          </a:p>
          <a:p>
            <a:pPr marL="32004" marR="1829"/>
            <a:r>
              <a:rPr lang="en-US" sz="2088" spc="-2" dirty="0">
                <a:solidFill>
                  <a:schemeClr val="tx1"/>
                </a:solidFill>
                <a:sym typeface="Calibri"/>
              </a:rPr>
              <a:t>we can </a:t>
            </a:r>
            <a:r>
              <a:rPr sz="2088" spc="-2" dirty="0">
                <a:solidFill>
                  <a:schemeClr val="tx1"/>
                </a:solidFill>
                <a:sym typeface="Calibri"/>
              </a:rPr>
              <a:t>control the number of columns in an indirect way using span  which is similar to HTML Table tag</a:t>
            </a:r>
          </a:p>
        </p:txBody>
      </p:sp>
      <p:sp>
        <p:nvSpPr>
          <p:cNvPr id="8" name="Slide Number Placeholder 7">
            <a:extLst>
              <a:ext uri="{FF2B5EF4-FFF2-40B4-BE49-F238E27FC236}">
                <a16:creationId xmlns:a16="http://schemas.microsoft.com/office/drawing/2014/main" id="{E69CA0FB-E9D0-4399-96CC-0D62F0B35A62}"/>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39</a:t>
            </a:fld>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46" y="602864"/>
            <a:ext cx="4204640" cy="435273"/>
          </a:xfrm>
          <a:prstGeom prst="rect">
            <a:avLst/>
          </a:prstGeom>
        </p:spPr>
        <p:txBody>
          <a:bodyPr spcFirstLastPara="1" vert="horz" wrap="square" lIns="0" tIns="4343" rIns="0" bIns="0" rtlCol="0" anchor="t" anchorCtr="0">
            <a:spAutoFit/>
          </a:bodyPr>
          <a:lstStyle/>
          <a:p>
            <a:pPr marL="4572">
              <a:spcBef>
                <a:spcPts val="34"/>
              </a:spcBef>
            </a:pPr>
            <a:r>
              <a:rPr spc="-4" dirty="0">
                <a:solidFill>
                  <a:schemeClr val="tx1"/>
                </a:solidFill>
              </a:rPr>
              <a:t>XML </a:t>
            </a:r>
            <a:r>
              <a:rPr spc="-18" dirty="0">
                <a:solidFill>
                  <a:schemeClr val="tx1"/>
                </a:solidFill>
              </a:rPr>
              <a:t>Layouts</a:t>
            </a:r>
            <a:r>
              <a:rPr spc="-11" dirty="0">
                <a:solidFill>
                  <a:schemeClr val="tx1"/>
                </a:solidFill>
              </a:rPr>
              <a:t> </a:t>
            </a:r>
            <a:r>
              <a:rPr spc="-13" dirty="0">
                <a:solidFill>
                  <a:schemeClr val="tx1"/>
                </a:solidFill>
              </a:rPr>
              <a:t>/Containers</a:t>
            </a:r>
          </a:p>
        </p:txBody>
      </p:sp>
      <p:sp>
        <p:nvSpPr>
          <p:cNvPr id="3" name="object 3"/>
          <p:cNvSpPr txBox="1"/>
          <p:nvPr/>
        </p:nvSpPr>
        <p:spPr>
          <a:xfrm>
            <a:off x="1921246" y="1387328"/>
            <a:ext cx="5285689" cy="2929520"/>
          </a:xfrm>
          <a:prstGeom prst="rect">
            <a:avLst/>
          </a:prstGeom>
        </p:spPr>
        <p:txBody>
          <a:bodyPr vert="horz" wrap="square" lIns="0" tIns="4572" rIns="0" bIns="0" rtlCol="0">
            <a:spAutoFit/>
          </a:bodyPr>
          <a:lstStyle/>
          <a:p>
            <a:pPr marL="4572" marR="1829">
              <a:spcBef>
                <a:spcPts val="36"/>
              </a:spcBef>
            </a:pPr>
            <a:r>
              <a:rPr sz="2376" b="1" spc="-20" dirty="0">
                <a:solidFill>
                  <a:schemeClr val="tx1"/>
                </a:solidFill>
                <a:latin typeface="Calibri"/>
                <a:cs typeface="Calibri"/>
              </a:rPr>
              <a:t>1.LinearLayout </a:t>
            </a:r>
            <a:r>
              <a:rPr sz="2376" spc="-2" dirty="0">
                <a:solidFill>
                  <a:schemeClr val="tx1"/>
                </a:solidFill>
                <a:latin typeface="Calibri"/>
                <a:cs typeface="Calibri"/>
              </a:rPr>
              <a:t>(the </a:t>
            </a:r>
            <a:r>
              <a:rPr sz="2376" spc="-16" dirty="0">
                <a:solidFill>
                  <a:schemeClr val="tx1"/>
                </a:solidFill>
                <a:latin typeface="Calibri"/>
                <a:cs typeface="Calibri"/>
              </a:rPr>
              <a:t>box </a:t>
            </a:r>
            <a:r>
              <a:rPr sz="2376" dirty="0">
                <a:solidFill>
                  <a:schemeClr val="tx1"/>
                </a:solidFill>
                <a:latin typeface="Calibri"/>
                <a:cs typeface="Calibri"/>
              </a:rPr>
              <a:t>model),  </a:t>
            </a:r>
            <a:r>
              <a:rPr sz="2376" b="1" spc="-23" dirty="0">
                <a:solidFill>
                  <a:schemeClr val="tx1"/>
                </a:solidFill>
                <a:latin typeface="Calibri"/>
                <a:cs typeface="Calibri"/>
              </a:rPr>
              <a:t>2.RelativeLayout </a:t>
            </a:r>
            <a:r>
              <a:rPr sz="2376" spc="-2" dirty="0">
                <a:solidFill>
                  <a:schemeClr val="tx1"/>
                </a:solidFill>
                <a:latin typeface="Calibri"/>
                <a:cs typeface="Calibri"/>
              </a:rPr>
              <a:t>(a rule-based </a:t>
            </a:r>
            <a:r>
              <a:rPr sz="2376" dirty="0">
                <a:solidFill>
                  <a:schemeClr val="tx1"/>
                </a:solidFill>
                <a:latin typeface="Calibri"/>
                <a:cs typeface="Calibri"/>
              </a:rPr>
              <a:t>model), and  </a:t>
            </a:r>
            <a:r>
              <a:rPr sz="2376" b="1" spc="-36" dirty="0">
                <a:solidFill>
                  <a:schemeClr val="tx1"/>
                </a:solidFill>
                <a:latin typeface="Calibri"/>
                <a:cs typeface="Calibri"/>
              </a:rPr>
              <a:t>3.TableLayout </a:t>
            </a:r>
            <a:r>
              <a:rPr sz="2376" spc="-2" dirty="0">
                <a:solidFill>
                  <a:schemeClr val="tx1"/>
                </a:solidFill>
                <a:latin typeface="Calibri"/>
                <a:cs typeface="Calibri"/>
              </a:rPr>
              <a:t>(the </a:t>
            </a:r>
            <a:r>
              <a:rPr sz="2376" dirty="0">
                <a:solidFill>
                  <a:schemeClr val="tx1"/>
                </a:solidFill>
                <a:latin typeface="Calibri"/>
                <a:cs typeface="Calibri"/>
              </a:rPr>
              <a:t>grid model), </a:t>
            </a:r>
            <a:r>
              <a:rPr sz="2376" spc="-2" dirty="0">
                <a:solidFill>
                  <a:schemeClr val="tx1"/>
                </a:solidFill>
                <a:latin typeface="Calibri"/>
                <a:cs typeface="Calibri"/>
              </a:rPr>
              <a:t>along with  </a:t>
            </a:r>
            <a:r>
              <a:rPr sz="2376" b="1" spc="-32" dirty="0">
                <a:solidFill>
                  <a:schemeClr val="tx1"/>
                </a:solidFill>
                <a:latin typeface="Calibri"/>
                <a:cs typeface="Calibri"/>
              </a:rPr>
              <a:t>4.ScrollView, </a:t>
            </a:r>
            <a:r>
              <a:rPr sz="2376" dirty="0">
                <a:solidFill>
                  <a:schemeClr val="tx1"/>
                </a:solidFill>
                <a:latin typeface="Calibri"/>
                <a:cs typeface="Calibri"/>
              </a:rPr>
              <a:t>a </a:t>
            </a:r>
            <a:r>
              <a:rPr sz="2376" spc="-11" dirty="0">
                <a:solidFill>
                  <a:schemeClr val="tx1"/>
                </a:solidFill>
                <a:latin typeface="Calibri"/>
                <a:cs typeface="Calibri"/>
              </a:rPr>
              <a:t>container </a:t>
            </a:r>
            <a:r>
              <a:rPr sz="2376" spc="-4" dirty="0">
                <a:solidFill>
                  <a:schemeClr val="tx1"/>
                </a:solidFill>
                <a:latin typeface="Calibri"/>
                <a:cs typeface="Calibri"/>
              </a:rPr>
              <a:t>designed </a:t>
            </a:r>
            <a:r>
              <a:rPr sz="2376" spc="-11" dirty="0">
                <a:solidFill>
                  <a:schemeClr val="tx1"/>
                </a:solidFill>
                <a:latin typeface="Calibri"/>
                <a:cs typeface="Calibri"/>
              </a:rPr>
              <a:t>to</a:t>
            </a:r>
            <a:r>
              <a:rPr sz="2376" spc="9" dirty="0">
                <a:solidFill>
                  <a:schemeClr val="tx1"/>
                </a:solidFill>
                <a:latin typeface="Calibri"/>
                <a:cs typeface="Calibri"/>
              </a:rPr>
              <a:t> </a:t>
            </a:r>
            <a:r>
              <a:rPr sz="2376" spc="-5" dirty="0">
                <a:solidFill>
                  <a:schemeClr val="tx1"/>
                </a:solidFill>
                <a:latin typeface="Calibri"/>
                <a:cs typeface="Calibri"/>
              </a:rPr>
              <a:t>assist</a:t>
            </a:r>
            <a:endParaRPr sz="2376" dirty="0">
              <a:solidFill>
                <a:schemeClr val="tx1"/>
              </a:solidFill>
              <a:latin typeface="Calibri"/>
              <a:cs typeface="Calibri"/>
            </a:endParaRPr>
          </a:p>
          <a:p>
            <a:pPr marL="212598">
              <a:tabLst>
                <a:tab pos="2598267" algn="l"/>
              </a:tabLst>
            </a:pPr>
            <a:r>
              <a:rPr sz="2376" dirty="0">
                <a:solidFill>
                  <a:schemeClr val="tx1"/>
                </a:solidFill>
                <a:latin typeface="Calibri"/>
                <a:cs typeface="Calibri"/>
              </a:rPr>
              <a:t>with </a:t>
            </a:r>
            <a:r>
              <a:rPr sz="2376" spc="-4" dirty="0">
                <a:solidFill>
                  <a:schemeClr val="tx1"/>
                </a:solidFill>
                <a:latin typeface="Calibri"/>
                <a:cs typeface="Calibri"/>
              </a:rPr>
              <a:t>implementing	</a:t>
            </a:r>
            <a:r>
              <a:rPr sz="2376" spc="-7" dirty="0">
                <a:solidFill>
                  <a:schemeClr val="tx1"/>
                </a:solidFill>
                <a:latin typeface="Calibri"/>
                <a:cs typeface="Calibri"/>
              </a:rPr>
              <a:t>scrolling</a:t>
            </a:r>
            <a:r>
              <a:rPr sz="2376" spc="-14" dirty="0">
                <a:solidFill>
                  <a:schemeClr val="tx1"/>
                </a:solidFill>
                <a:latin typeface="Calibri"/>
                <a:cs typeface="Calibri"/>
              </a:rPr>
              <a:t> </a:t>
            </a:r>
            <a:r>
              <a:rPr sz="2376" spc="-13" dirty="0">
                <a:solidFill>
                  <a:schemeClr val="tx1"/>
                </a:solidFill>
                <a:latin typeface="Calibri"/>
                <a:cs typeface="Calibri"/>
              </a:rPr>
              <a:t>containers.</a:t>
            </a:r>
            <a:endParaRPr sz="2376" dirty="0">
              <a:solidFill>
                <a:schemeClr val="tx1"/>
              </a:solidFill>
              <a:latin typeface="Calibri"/>
              <a:cs typeface="Calibri"/>
            </a:endParaRPr>
          </a:p>
          <a:p>
            <a:pPr marL="212598" marR="507492" indent="-203683">
              <a:spcBef>
                <a:spcPts val="2"/>
              </a:spcBef>
            </a:pPr>
            <a:r>
              <a:rPr sz="2376" b="1" dirty="0">
                <a:solidFill>
                  <a:schemeClr val="tx1"/>
                </a:solidFill>
                <a:latin typeface="Calibri"/>
                <a:cs typeface="Calibri"/>
              </a:rPr>
              <a:t>5. </a:t>
            </a:r>
            <a:r>
              <a:rPr sz="2376" b="1" spc="-16" dirty="0">
                <a:solidFill>
                  <a:schemeClr val="tx1"/>
                </a:solidFill>
                <a:latin typeface="Calibri"/>
                <a:cs typeface="Calibri"/>
              </a:rPr>
              <a:t>Other(ListView, </a:t>
            </a:r>
            <a:r>
              <a:rPr sz="2376" spc="-25" dirty="0">
                <a:solidFill>
                  <a:schemeClr val="tx1"/>
                </a:solidFill>
                <a:latin typeface="Calibri"/>
                <a:cs typeface="Calibri"/>
              </a:rPr>
              <a:t>GridView, </a:t>
            </a:r>
            <a:r>
              <a:rPr sz="2376" spc="-40" dirty="0">
                <a:solidFill>
                  <a:schemeClr val="tx1"/>
                </a:solidFill>
                <a:latin typeface="Calibri"/>
                <a:cs typeface="Calibri"/>
              </a:rPr>
              <a:t>WebView,  </a:t>
            </a:r>
            <a:r>
              <a:rPr sz="2376" spc="-23" dirty="0" err="1">
                <a:solidFill>
                  <a:schemeClr val="tx1"/>
                </a:solidFill>
                <a:latin typeface="Calibri"/>
                <a:cs typeface="Calibri"/>
              </a:rPr>
              <a:t>MapView</a:t>
            </a:r>
            <a:r>
              <a:rPr sz="2376" spc="-23" dirty="0">
                <a:solidFill>
                  <a:schemeClr val="tx1"/>
                </a:solidFill>
                <a:latin typeface="Calibri"/>
                <a:cs typeface="Calibri"/>
              </a:rPr>
              <a:t>,…)</a:t>
            </a:r>
            <a:endParaRPr lang="en-US" sz="2376" spc="-23" dirty="0">
              <a:solidFill>
                <a:schemeClr val="tx1"/>
              </a:solidFill>
              <a:latin typeface="Calibri"/>
              <a:cs typeface="Calibri"/>
            </a:endParaRPr>
          </a:p>
          <a:p>
            <a:pPr marL="212598" marR="507492" indent="-203683">
              <a:spcBef>
                <a:spcPts val="2"/>
              </a:spcBef>
            </a:pPr>
            <a:r>
              <a:rPr lang="en-US" sz="2376" spc="-23" dirty="0">
                <a:solidFill>
                  <a:schemeClr val="tx1"/>
                </a:solidFill>
                <a:cs typeface="Calibri"/>
              </a:rPr>
              <a:t>6. constraints </a:t>
            </a:r>
            <a:r>
              <a:rPr lang="en-US" sz="2376" spc="-23" dirty="0">
                <a:solidFill>
                  <a:schemeClr val="tx1"/>
                </a:solidFill>
                <a:latin typeface="Calibri"/>
                <a:cs typeface="Calibri"/>
              </a:rPr>
              <a:t>Layout.</a:t>
            </a:r>
            <a:endParaRPr sz="2376" dirty="0">
              <a:solidFill>
                <a:schemeClr val="tx1"/>
              </a:solidFill>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33</a:t>
            </a:r>
            <a:endParaRPr sz="864">
              <a:latin typeface="Calibri"/>
              <a:cs typeface="Calibri"/>
            </a:endParaRPr>
          </a:p>
        </p:txBody>
      </p:sp>
      <p:pic>
        <p:nvPicPr>
          <p:cNvPr id="9" name="Picture 8">
            <a:extLst>
              <a:ext uri="{FF2B5EF4-FFF2-40B4-BE49-F238E27FC236}">
                <a16:creationId xmlns:a16="http://schemas.microsoft.com/office/drawing/2014/main" id="{22DD521B-3663-47FE-9CDF-F191B33970A0}"/>
              </a:ext>
            </a:extLst>
          </p:cNvPr>
          <p:cNvPicPr>
            <a:picLocks noChangeAspect="1"/>
          </p:cNvPicPr>
          <p:nvPr/>
        </p:nvPicPr>
        <p:blipFill rotWithShape="1">
          <a:blip r:embed="rId2"/>
          <a:srcRect b="15585"/>
          <a:stretch/>
        </p:blipFill>
        <p:spPr>
          <a:xfrm>
            <a:off x="1142702" y="70832"/>
            <a:ext cx="7760920" cy="4777774"/>
          </a:xfrm>
          <a:prstGeom prst="rect">
            <a:avLst/>
          </a:prstGeom>
        </p:spPr>
      </p:pic>
      <p:sp>
        <p:nvSpPr>
          <p:cNvPr id="10" name="Slide Number Placeholder 9">
            <a:extLst>
              <a:ext uri="{FF2B5EF4-FFF2-40B4-BE49-F238E27FC236}">
                <a16:creationId xmlns:a16="http://schemas.microsoft.com/office/drawing/2014/main" id="{DDE7C29D-3A0C-45AA-86BE-5541CC28360E}"/>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40</a:t>
            </a:fld>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09127" y="443649"/>
            <a:ext cx="6120994" cy="646997"/>
          </a:xfrm>
          <a:prstGeom prst="rect">
            <a:avLst/>
          </a:prstGeom>
        </p:spPr>
        <p:txBody>
          <a:bodyPr spcFirstLastPara="1" vert="horz" wrap="square" lIns="0" tIns="4343" rIns="0" bIns="0" rtlCol="0" anchor="t" anchorCtr="0">
            <a:spAutoFit/>
          </a:bodyPr>
          <a:lstStyle/>
          <a:p>
            <a:pPr marL="4572" marR="1829">
              <a:spcBef>
                <a:spcPts val="34"/>
              </a:spcBef>
              <a:tabLst>
                <a:tab pos="446456" algn="l"/>
                <a:tab pos="2064258" algn="l"/>
                <a:tab pos="2358923" algn="l"/>
                <a:tab pos="3626053" algn="l"/>
                <a:tab pos="4466158" algn="l"/>
                <a:tab pos="4745965" algn="l"/>
                <a:tab pos="5262143" algn="l"/>
              </a:tabLst>
            </a:pPr>
            <a:r>
              <a:rPr sz="2088" spc="-2" dirty="0"/>
              <a:t>By default, each column will be sized according to  the</a:t>
            </a:r>
            <a:r>
              <a:rPr sz="2088" dirty="0"/>
              <a:t>	</a:t>
            </a:r>
            <a:r>
              <a:rPr sz="2088" spc="-2" dirty="0"/>
              <a:t>"natural"</a:t>
            </a:r>
            <a:r>
              <a:rPr sz="2088" spc="7" dirty="0"/>
              <a:t> </a:t>
            </a:r>
            <a:r>
              <a:rPr sz="2088" spc="-2" dirty="0"/>
              <a:t>size</a:t>
            </a:r>
            <a:r>
              <a:rPr sz="2088" dirty="0"/>
              <a:t>	</a:t>
            </a:r>
            <a:r>
              <a:rPr sz="2088" spc="-2" dirty="0"/>
              <a:t>of</a:t>
            </a:r>
            <a:r>
              <a:rPr sz="2088" dirty="0"/>
              <a:t>	</a:t>
            </a:r>
            <a:r>
              <a:rPr sz="2088" spc="-2" dirty="0"/>
              <a:t>the</a:t>
            </a:r>
            <a:r>
              <a:rPr sz="2088" spc="4" dirty="0"/>
              <a:t> </a:t>
            </a:r>
            <a:r>
              <a:rPr sz="2088" spc="-2" dirty="0"/>
              <a:t>widest</a:t>
            </a:r>
            <a:r>
              <a:rPr sz="2088" dirty="0"/>
              <a:t>	</a:t>
            </a:r>
            <a:r>
              <a:rPr sz="2088" spc="-2" dirty="0"/>
              <a:t>wid</a:t>
            </a:r>
            <a:r>
              <a:rPr sz="2088" spc="2" dirty="0"/>
              <a:t>g</a:t>
            </a:r>
            <a:r>
              <a:rPr sz="2088" spc="-2" dirty="0"/>
              <a:t>et</a:t>
            </a:r>
            <a:r>
              <a:rPr sz="2088" dirty="0"/>
              <a:t>	</a:t>
            </a:r>
            <a:r>
              <a:rPr sz="2088" spc="-2" dirty="0"/>
              <a:t>in</a:t>
            </a:r>
            <a:r>
              <a:rPr sz="2088" dirty="0"/>
              <a:t>	</a:t>
            </a:r>
            <a:r>
              <a:rPr sz="2088" spc="-2" dirty="0"/>
              <a:t>th</a:t>
            </a:r>
            <a:r>
              <a:rPr sz="2088" spc="2" dirty="0"/>
              <a:t>a</a:t>
            </a:r>
            <a:r>
              <a:rPr sz="2088" spc="-2" dirty="0"/>
              <a:t>t	column</a:t>
            </a:r>
            <a:endParaRPr sz="2088"/>
          </a:p>
        </p:txBody>
      </p:sp>
      <p:sp>
        <p:nvSpPr>
          <p:cNvPr id="4" name="object 4"/>
          <p:cNvSpPr txBox="1"/>
          <p:nvPr/>
        </p:nvSpPr>
        <p:spPr>
          <a:xfrm>
            <a:off x="3219740" y="1281532"/>
            <a:ext cx="2877845" cy="275870"/>
          </a:xfrm>
          <a:prstGeom prst="rect">
            <a:avLst/>
          </a:prstGeom>
        </p:spPr>
        <p:txBody>
          <a:bodyPr vert="horz" wrap="square" lIns="0" tIns="4343" rIns="0" bIns="0" rtlCol="0">
            <a:spAutoFit/>
          </a:bodyPr>
          <a:lstStyle/>
          <a:p>
            <a:pPr marL="4572">
              <a:spcBef>
                <a:spcPts val="34"/>
              </a:spcBef>
            </a:pPr>
            <a:r>
              <a:rPr sz="1764" spc="-52" dirty="0"/>
              <a:t>android:stretchColumns=―…‖</a:t>
            </a:r>
            <a:endParaRPr sz="1764"/>
          </a:p>
        </p:txBody>
      </p:sp>
      <p:sp>
        <p:nvSpPr>
          <p:cNvPr id="5" name="object 5"/>
          <p:cNvSpPr txBox="1"/>
          <p:nvPr/>
        </p:nvSpPr>
        <p:spPr>
          <a:xfrm>
            <a:off x="2986568" y="3755240"/>
            <a:ext cx="3161309" cy="275870"/>
          </a:xfrm>
          <a:prstGeom prst="rect">
            <a:avLst/>
          </a:prstGeom>
        </p:spPr>
        <p:txBody>
          <a:bodyPr vert="horz" wrap="square" lIns="0" tIns="4343" rIns="0" bIns="0" rtlCol="0">
            <a:spAutoFit/>
          </a:bodyPr>
          <a:lstStyle/>
          <a:p>
            <a:pPr marL="4572">
              <a:spcBef>
                <a:spcPts val="34"/>
              </a:spcBef>
            </a:pPr>
            <a:r>
              <a:rPr sz="1764" spc="-2" dirty="0"/>
              <a:t>android:stretchColumns="2,3,4"</a:t>
            </a:r>
            <a:endParaRPr sz="1764"/>
          </a:p>
        </p:txBody>
      </p:sp>
      <p:sp>
        <p:nvSpPr>
          <p:cNvPr id="6" name="object 6"/>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34</a:t>
            </a:r>
            <a:endParaRPr sz="864">
              <a:latin typeface="Calibri"/>
              <a:cs typeface="Calibri"/>
            </a:endParaRPr>
          </a:p>
        </p:txBody>
      </p:sp>
      <p:pic>
        <p:nvPicPr>
          <p:cNvPr id="12" name="Picture 11">
            <a:extLst>
              <a:ext uri="{FF2B5EF4-FFF2-40B4-BE49-F238E27FC236}">
                <a16:creationId xmlns:a16="http://schemas.microsoft.com/office/drawing/2014/main" id="{32988EFC-A644-4294-8DF1-CA120E79730C}"/>
              </a:ext>
            </a:extLst>
          </p:cNvPr>
          <p:cNvPicPr>
            <a:picLocks noChangeAspect="1"/>
          </p:cNvPicPr>
          <p:nvPr/>
        </p:nvPicPr>
        <p:blipFill rotWithShape="1">
          <a:blip r:embed="rId2"/>
          <a:srcRect l="24402" r="23602" b="43816"/>
          <a:stretch/>
        </p:blipFill>
        <p:spPr>
          <a:xfrm>
            <a:off x="2784142" y="1660419"/>
            <a:ext cx="3566160" cy="1993911"/>
          </a:xfrm>
          <a:prstGeom prst="rect">
            <a:avLst/>
          </a:prstGeom>
        </p:spPr>
      </p:pic>
      <p:sp>
        <p:nvSpPr>
          <p:cNvPr id="13" name="Slide Number Placeholder 12">
            <a:extLst>
              <a:ext uri="{FF2B5EF4-FFF2-40B4-BE49-F238E27FC236}">
                <a16:creationId xmlns:a16="http://schemas.microsoft.com/office/drawing/2014/main" id="{EADDABF6-4BD9-441D-9F6E-1F7CD990AC59}"/>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41</a:t>
            </a:fld>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F591-638C-4CAF-B80F-224BB113E2EC}"/>
              </a:ext>
            </a:extLst>
          </p:cNvPr>
          <p:cNvSpPr>
            <a:spLocks noGrp="1"/>
          </p:cNvSpPr>
          <p:nvPr>
            <p:ph type="title"/>
          </p:nvPr>
        </p:nvSpPr>
        <p:spPr/>
        <p:txBody>
          <a:bodyPr/>
          <a:lstStyle/>
          <a:p>
            <a:r>
              <a:rPr lang="en-US" dirty="0"/>
              <a:t>Exercise</a:t>
            </a:r>
            <a:endParaRPr lang="en-IN" dirty="0"/>
          </a:p>
        </p:txBody>
      </p:sp>
      <p:sp>
        <p:nvSpPr>
          <p:cNvPr id="3" name="Text Placeholder 2">
            <a:extLst>
              <a:ext uri="{FF2B5EF4-FFF2-40B4-BE49-F238E27FC236}">
                <a16:creationId xmlns:a16="http://schemas.microsoft.com/office/drawing/2014/main" id="{C24EEADF-510C-4B92-BFC8-55B72F1A9636}"/>
              </a:ext>
            </a:extLst>
          </p:cNvPr>
          <p:cNvSpPr>
            <a:spLocks noGrp="1"/>
          </p:cNvSpPr>
          <p:nvPr>
            <p:ph idx="1"/>
          </p:nvPr>
        </p:nvSpPr>
        <p:spPr/>
        <p:txBody>
          <a:bodyPr/>
          <a:lstStyle/>
          <a:p>
            <a:endParaRPr lang="en-IN"/>
          </a:p>
        </p:txBody>
      </p:sp>
      <p:pic>
        <p:nvPicPr>
          <p:cNvPr id="4098" name="Picture 2" descr="Android Table Layout Example Diagram">
            <a:extLst>
              <a:ext uri="{FF2B5EF4-FFF2-40B4-BE49-F238E27FC236}">
                <a16:creationId xmlns:a16="http://schemas.microsoft.com/office/drawing/2014/main" id="{30FED8AA-276E-40BC-AFA5-0FBF6E030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688" y="1403132"/>
            <a:ext cx="3980772" cy="374660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3764042-5BB4-408F-B786-3E2ACAE7CBC6}"/>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42</a:t>
            </a:fld>
            <a:endParaRPr lang="en-IN" dirty="0"/>
          </a:p>
        </p:txBody>
      </p:sp>
    </p:spTree>
    <p:extLst>
      <p:ext uri="{BB962C8B-B14F-4D97-AF65-F5344CB8AC3E}">
        <p14:creationId xmlns:p14="http://schemas.microsoft.com/office/powerpoint/2010/main" val="97114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2182" y="602864"/>
            <a:ext cx="3069641" cy="435273"/>
          </a:xfrm>
          <a:prstGeom prst="rect">
            <a:avLst/>
          </a:prstGeom>
        </p:spPr>
        <p:txBody>
          <a:bodyPr spcFirstLastPara="1" vert="horz" wrap="square" lIns="0" tIns="4343" rIns="0" bIns="0" rtlCol="0" anchor="t" anchorCtr="0">
            <a:spAutoFit/>
          </a:bodyPr>
          <a:lstStyle/>
          <a:p>
            <a:pPr marL="4572">
              <a:spcBef>
                <a:spcPts val="34"/>
              </a:spcBef>
            </a:pPr>
            <a:r>
              <a:rPr spc="-7" dirty="0"/>
              <a:t>ScrollView</a:t>
            </a:r>
            <a:r>
              <a:rPr spc="-22" dirty="0"/>
              <a:t> </a:t>
            </a:r>
            <a:r>
              <a:rPr spc="-16" dirty="0"/>
              <a:t>Layout</a:t>
            </a:r>
          </a:p>
        </p:txBody>
      </p:sp>
      <p:sp>
        <p:nvSpPr>
          <p:cNvPr id="3" name="object 3"/>
          <p:cNvSpPr txBox="1"/>
          <p:nvPr/>
        </p:nvSpPr>
        <p:spPr>
          <a:xfrm>
            <a:off x="1921246" y="1354729"/>
            <a:ext cx="5599786" cy="2780145"/>
          </a:xfrm>
          <a:prstGeom prst="rect">
            <a:avLst/>
          </a:prstGeom>
        </p:spPr>
        <p:txBody>
          <a:bodyPr vert="horz" wrap="square" lIns="0" tIns="4343" rIns="0" bIns="0" rtlCol="0">
            <a:spAutoFit/>
          </a:bodyPr>
          <a:lstStyle/>
          <a:p>
            <a:pPr marL="4572" marR="64694">
              <a:spcBef>
                <a:spcPts val="34"/>
              </a:spcBef>
            </a:pPr>
            <a:r>
              <a:rPr sz="1764" spc="-2" dirty="0">
                <a:solidFill>
                  <a:schemeClr val="tx1"/>
                </a:solidFill>
              </a:rPr>
              <a:t>When we have more data than what can be shown on a  single screen you may use the </a:t>
            </a:r>
            <a:r>
              <a:rPr sz="1764" b="1" spc="-5" dirty="0">
                <a:solidFill>
                  <a:schemeClr val="tx1"/>
                </a:solidFill>
              </a:rPr>
              <a:t>ScrollView</a:t>
            </a:r>
            <a:r>
              <a:rPr sz="1764" b="1" spc="36" dirty="0">
                <a:solidFill>
                  <a:schemeClr val="tx1"/>
                </a:solidFill>
              </a:rPr>
              <a:t> </a:t>
            </a:r>
            <a:r>
              <a:rPr sz="1764" b="1" spc="-2" dirty="0">
                <a:solidFill>
                  <a:schemeClr val="tx1"/>
                </a:solidFill>
              </a:rPr>
              <a:t>control.</a:t>
            </a:r>
            <a:endParaRPr sz="1764" dirty="0">
              <a:solidFill>
                <a:schemeClr val="tx1"/>
              </a:solidFill>
            </a:endParaRPr>
          </a:p>
          <a:p>
            <a:pPr>
              <a:spcBef>
                <a:spcPts val="11"/>
              </a:spcBef>
            </a:pPr>
            <a:endParaRPr sz="1944" dirty="0">
              <a:solidFill>
                <a:schemeClr val="tx1"/>
              </a:solidFill>
            </a:endParaRPr>
          </a:p>
          <a:p>
            <a:pPr marL="4572" marR="1829">
              <a:spcBef>
                <a:spcPts val="2"/>
              </a:spcBef>
            </a:pPr>
            <a:r>
              <a:rPr sz="1764" spc="-2" dirty="0">
                <a:solidFill>
                  <a:schemeClr val="tx1"/>
                </a:solidFill>
              </a:rPr>
              <a:t>It provides a scrolling access to the data. This way the  user can </a:t>
            </a:r>
            <a:r>
              <a:rPr sz="1764" dirty="0">
                <a:solidFill>
                  <a:schemeClr val="tx1"/>
                </a:solidFill>
              </a:rPr>
              <a:t>only </a:t>
            </a:r>
            <a:r>
              <a:rPr sz="1764" spc="-2" dirty="0">
                <a:solidFill>
                  <a:schemeClr val="tx1"/>
                </a:solidFill>
              </a:rPr>
              <a:t>see part of your layout at one time, but the  rest is available via</a:t>
            </a:r>
            <a:r>
              <a:rPr sz="1764" spc="11" dirty="0">
                <a:solidFill>
                  <a:schemeClr val="tx1"/>
                </a:solidFill>
              </a:rPr>
              <a:t> </a:t>
            </a:r>
            <a:r>
              <a:rPr sz="1764" spc="-2" dirty="0">
                <a:solidFill>
                  <a:schemeClr val="tx1"/>
                </a:solidFill>
              </a:rPr>
              <a:t>scrolling.</a:t>
            </a:r>
            <a:endParaRPr sz="1764" dirty="0">
              <a:solidFill>
                <a:schemeClr val="tx1"/>
              </a:solidFill>
            </a:endParaRPr>
          </a:p>
          <a:p>
            <a:pPr>
              <a:spcBef>
                <a:spcPts val="13"/>
              </a:spcBef>
            </a:pPr>
            <a:endParaRPr sz="1980" dirty="0">
              <a:solidFill>
                <a:schemeClr val="tx1"/>
              </a:solidFill>
            </a:endParaRPr>
          </a:p>
          <a:p>
            <a:pPr marL="4572" marR="140818"/>
            <a:r>
              <a:rPr sz="1764" spc="-2" dirty="0">
                <a:solidFill>
                  <a:schemeClr val="tx1"/>
                </a:solidFill>
              </a:rPr>
              <a:t>This is similar to browsing a large web page that forces  the user to scroll up the page to see the bottom part of  the form.</a:t>
            </a:r>
            <a:endParaRPr sz="1764" dirty="0">
              <a:solidFill>
                <a:schemeClr val="tx1"/>
              </a:solidFill>
            </a:endParaRPr>
          </a:p>
        </p:txBody>
      </p:sp>
      <p:sp>
        <p:nvSpPr>
          <p:cNvPr id="4" name="object 4"/>
          <p:cNvSpPr txBox="1"/>
          <p:nvPr/>
        </p:nvSpPr>
        <p:spPr>
          <a:xfrm>
            <a:off x="1587435" y="4897307"/>
            <a:ext cx="120015" cy="137602"/>
          </a:xfrm>
          <a:prstGeom prst="rect">
            <a:avLst/>
          </a:prstGeom>
        </p:spPr>
        <p:txBody>
          <a:bodyPr vert="horz" wrap="square" lIns="0" tIns="4572" rIns="0" bIns="0" rtlCol="0">
            <a:spAutoFit/>
          </a:bodyPr>
          <a:lstStyle/>
          <a:p>
            <a:pPr marL="4572">
              <a:spcBef>
                <a:spcPts val="36"/>
              </a:spcBef>
            </a:pPr>
            <a:r>
              <a:rPr sz="864" spc="-2" dirty="0">
                <a:solidFill>
                  <a:srgbClr val="878787"/>
                </a:solidFill>
                <a:latin typeface="Calibri"/>
                <a:cs typeface="Calibri"/>
              </a:rPr>
              <a:t>35</a:t>
            </a:r>
            <a:endParaRPr sz="864">
              <a:latin typeface="Calibri"/>
              <a:cs typeface="Calibri"/>
            </a:endParaRPr>
          </a:p>
        </p:txBody>
      </p:sp>
      <p:sp>
        <p:nvSpPr>
          <p:cNvPr id="5" name="Slide Number Placeholder 4">
            <a:extLst>
              <a:ext uri="{FF2B5EF4-FFF2-40B4-BE49-F238E27FC236}">
                <a16:creationId xmlns:a16="http://schemas.microsoft.com/office/drawing/2014/main" id="{D30A0D7D-74FC-48C9-ACF9-ADEBFD32957A}"/>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43</a:t>
            </a:fld>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82826" y="355866"/>
            <a:ext cx="1436980" cy="435273"/>
          </a:xfrm>
          <a:prstGeom prst="rect">
            <a:avLst/>
          </a:prstGeom>
        </p:spPr>
        <p:txBody>
          <a:bodyPr spcFirstLastPara="1" vert="horz" wrap="square" lIns="0" tIns="4343" rIns="0" bIns="0" rtlCol="0" anchor="t" anchorCtr="0">
            <a:spAutoFit/>
          </a:bodyPr>
          <a:lstStyle/>
          <a:p>
            <a:pPr marL="4572">
              <a:spcBef>
                <a:spcPts val="34"/>
              </a:spcBef>
            </a:pPr>
            <a:r>
              <a:rPr spc="-4" dirty="0"/>
              <a:t>E</a:t>
            </a:r>
            <a:r>
              <a:rPr spc="-67" dirty="0"/>
              <a:t>x</a:t>
            </a:r>
            <a:r>
              <a:rPr spc="-2" dirty="0"/>
              <a:t>ample</a:t>
            </a:r>
          </a:p>
        </p:txBody>
      </p:sp>
      <p:sp>
        <p:nvSpPr>
          <p:cNvPr id="4" name="object 4"/>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36</a:t>
            </a:r>
            <a:endParaRPr sz="864">
              <a:latin typeface="Calibri"/>
              <a:cs typeface="Calibri"/>
            </a:endParaRPr>
          </a:p>
        </p:txBody>
      </p:sp>
      <p:pic>
        <p:nvPicPr>
          <p:cNvPr id="10" name="Picture 9">
            <a:extLst>
              <a:ext uri="{FF2B5EF4-FFF2-40B4-BE49-F238E27FC236}">
                <a16:creationId xmlns:a16="http://schemas.microsoft.com/office/drawing/2014/main" id="{494A28A5-C91D-4898-BA1B-53EFAA35DED2}"/>
              </a:ext>
            </a:extLst>
          </p:cNvPr>
          <p:cNvPicPr>
            <a:picLocks noChangeAspect="1"/>
          </p:cNvPicPr>
          <p:nvPr/>
        </p:nvPicPr>
        <p:blipFill rotWithShape="1">
          <a:blip r:embed="rId2"/>
          <a:srcRect b="35949"/>
          <a:stretch/>
        </p:blipFill>
        <p:spPr>
          <a:xfrm>
            <a:off x="1142703" y="1337310"/>
            <a:ext cx="6858594" cy="2876166"/>
          </a:xfrm>
          <a:prstGeom prst="rect">
            <a:avLst/>
          </a:prstGeom>
        </p:spPr>
      </p:pic>
      <p:sp>
        <p:nvSpPr>
          <p:cNvPr id="11" name="Slide Number Placeholder 10">
            <a:extLst>
              <a:ext uri="{FF2B5EF4-FFF2-40B4-BE49-F238E27FC236}">
                <a16:creationId xmlns:a16="http://schemas.microsoft.com/office/drawing/2014/main" id="{79BB0B82-D705-415D-8EAA-B82D472DBE0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44</a:t>
            </a:fld>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12"/>
          </p:nvPr>
        </p:nvSpPr>
        <p:spPr>
          <a:xfrm>
            <a:off x="8512378" y="4623863"/>
            <a:ext cx="197532" cy="115416"/>
          </a:xfrm>
          <a:prstGeom prst="rect">
            <a:avLst/>
          </a:prstGeom>
        </p:spPr>
        <p:txBody>
          <a:bodyPr spcFirstLastPara="1" vert="horz" wrap="square" lIns="0" tIns="0" rIns="0" bIns="0" rtlCol="0" anchor="ctr" anchorCtr="0">
            <a:spAutoFit/>
          </a:bodyPr>
          <a:lstStyle/>
          <a:p>
            <a:pPr marL="13716">
              <a:lnSpc>
                <a:spcPts val="857"/>
              </a:lnSpc>
            </a:pPr>
            <a:r>
              <a:rPr dirty="0"/>
              <a:t>37</a:t>
            </a:r>
          </a:p>
        </p:txBody>
      </p:sp>
      <p:sp>
        <p:nvSpPr>
          <p:cNvPr id="2" name="object 2"/>
          <p:cNvSpPr txBox="1"/>
          <p:nvPr/>
        </p:nvSpPr>
        <p:spPr>
          <a:xfrm>
            <a:off x="1527792" y="635053"/>
            <a:ext cx="4986452" cy="4104226"/>
          </a:xfrm>
          <a:prstGeom prst="rect">
            <a:avLst/>
          </a:prstGeom>
        </p:spPr>
        <p:txBody>
          <a:bodyPr vert="horz" wrap="square" lIns="0" tIns="4343" rIns="0" bIns="0" rtlCol="0">
            <a:spAutoFit/>
          </a:bodyPr>
          <a:lstStyle/>
          <a:p>
            <a:pPr>
              <a:spcBef>
                <a:spcPts val="34"/>
              </a:spcBef>
            </a:pPr>
            <a:r>
              <a:rPr sz="1332" dirty="0">
                <a:solidFill>
                  <a:schemeClr val="tx1"/>
                </a:solidFill>
              </a:rPr>
              <a:t>&lt;?xmlversion="1.0"encoding="utf-8"?&gt;</a:t>
            </a:r>
          </a:p>
          <a:p>
            <a:pPr marR="2140382"/>
            <a:r>
              <a:rPr sz="1332" b="1" spc="-4" dirty="0">
                <a:solidFill>
                  <a:schemeClr val="tx1"/>
                </a:solidFill>
              </a:rPr>
              <a:t>&lt;ScrollView  </a:t>
            </a:r>
            <a:r>
              <a:rPr sz="1332" b="1" spc="-2" dirty="0">
                <a:solidFill>
                  <a:schemeClr val="tx1"/>
                </a:solidFill>
              </a:rPr>
              <a:t>android:id="@+id/myScrollView1"  android:layout_width="fill_parent"  android:layout_height="fill_parent"  android:background="#ff009999"</a:t>
            </a:r>
            <a:endParaRPr sz="1332" dirty="0">
              <a:solidFill>
                <a:schemeClr val="tx1"/>
              </a:solidFill>
            </a:endParaRPr>
          </a:p>
          <a:p>
            <a:pPr>
              <a:spcBef>
                <a:spcPts val="2"/>
              </a:spcBef>
            </a:pPr>
            <a:r>
              <a:rPr sz="1332" b="1" spc="-2" dirty="0">
                <a:solidFill>
                  <a:schemeClr val="tx1"/>
                </a:solidFill>
                <a:hlinkClick r:id="rId2">
                  <a:extLst>
                    <a:ext uri="{A12FA001-AC4F-418D-AE19-62706E023703}">
                      <ahyp:hlinkClr xmlns:ahyp="http://schemas.microsoft.com/office/drawing/2018/hyperlinkcolor" val="tx"/>
                    </a:ext>
                  </a:extLst>
                </a:hlinkClick>
              </a:rPr>
              <a:t>xmlns:android="http</a:t>
            </a:r>
            <a:r>
              <a:rPr sz="1332" b="1" spc="-2" dirty="0">
                <a:solidFill>
                  <a:schemeClr val="tx1"/>
                </a:solidFill>
              </a:rPr>
              <a:t>://schemas.</a:t>
            </a:r>
            <a:r>
              <a:rPr sz="1332" b="1" spc="-2" dirty="0">
                <a:solidFill>
                  <a:schemeClr val="tx1"/>
                </a:solidFill>
                <a:hlinkClick r:id="rId2">
                  <a:extLst>
                    <a:ext uri="{A12FA001-AC4F-418D-AE19-62706E023703}">
                      <ahyp:hlinkClr xmlns:ahyp="http://schemas.microsoft.com/office/drawing/2018/hyperlinkcolor" val="tx"/>
                    </a:ext>
                  </a:extLst>
                </a:hlinkClick>
              </a:rPr>
              <a:t>android.</a:t>
            </a:r>
            <a:r>
              <a:rPr sz="1332" b="1" spc="-2" dirty="0">
                <a:solidFill>
                  <a:schemeClr val="tx1"/>
                </a:solidFill>
              </a:rPr>
              <a:t>com/</a:t>
            </a:r>
            <a:r>
              <a:rPr sz="1332" b="1" spc="-2" dirty="0">
                <a:solidFill>
                  <a:schemeClr val="tx1"/>
                </a:solidFill>
                <a:hlinkClick r:id="rId2">
                  <a:extLst>
                    <a:ext uri="{A12FA001-AC4F-418D-AE19-62706E023703}">
                      <ahyp:hlinkClr xmlns:ahyp="http://schemas.microsoft.com/office/drawing/2018/hyperlinkcolor" val="tx"/>
                    </a:ext>
                  </a:extLst>
                </a:hlinkClick>
              </a:rPr>
              <a:t>apk/res/android"</a:t>
            </a:r>
            <a:endParaRPr sz="1332" dirty="0">
              <a:solidFill>
                <a:schemeClr val="tx1"/>
              </a:solidFill>
            </a:endParaRPr>
          </a:p>
          <a:p>
            <a:pPr>
              <a:lnSpc>
                <a:spcPct val="100000"/>
              </a:lnSpc>
            </a:pPr>
            <a:r>
              <a:rPr sz="1332" b="1" spc="-2" dirty="0">
                <a:solidFill>
                  <a:schemeClr val="tx1"/>
                </a:solidFill>
              </a:rPr>
              <a:t>&gt;</a:t>
            </a:r>
            <a:endParaRPr sz="1332" dirty="0">
              <a:solidFill>
                <a:schemeClr val="tx1"/>
              </a:solidFill>
            </a:endParaRPr>
          </a:p>
          <a:p>
            <a:pPr marR="1813712"/>
            <a:r>
              <a:rPr sz="1332" spc="-2" dirty="0">
                <a:solidFill>
                  <a:schemeClr val="tx1"/>
                </a:solidFill>
              </a:rPr>
              <a:t>&lt;LinearLayout  </a:t>
            </a:r>
            <a:r>
              <a:rPr sz="1332" spc="-4" dirty="0">
                <a:solidFill>
                  <a:schemeClr val="tx1"/>
                </a:solidFill>
              </a:rPr>
              <a:t>android:id="@+id/myLinearLayoutVertical"  </a:t>
            </a:r>
            <a:r>
              <a:rPr sz="1332" dirty="0">
                <a:solidFill>
                  <a:schemeClr val="tx1"/>
                </a:solidFill>
              </a:rPr>
              <a:t>android:layout_width="fill_parent"  </a:t>
            </a:r>
            <a:r>
              <a:rPr sz="1332" spc="-2" dirty="0">
                <a:solidFill>
                  <a:schemeClr val="tx1"/>
                </a:solidFill>
              </a:rPr>
              <a:t>android:layout_height="fill_parent"  android:orientation="vertical"</a:t>
            </a:r>
            <a:endParaRPr sz="1332" dirty="0">
              <a:solidFill>
                <a:schemeClr val="tx1"/>
              </a:solidFill>
            </a:endParaRPr>
          </a:p>
          <a:p>
            <a:pPr>
              <a:lnSpc>
                <a:spcPct val="100000"/>
              </a:lnSpc>
            </a:pPr>
            <a:r>
              <a:rPr sz="1332" spc="-2" dirty="0">
                <a:solidFill>
                  <a:schemeClr val="tx1"/>
                </a:solidFill>
              </a:rPr>
              <a:t>&gt;</a:t>
            </a:r>
            <a:endParaRPr sz="1332" dirty="0">
              <a:solidFill>
                <a:schemeClr val="tx1"/>
              </a:solidFill>
            </a:endParaRPr>
          </a:p>
          <a:p>
            <a:pPr marR="1511275"/>
            <a:r>
              <a:rPr sz="1332" spc="-2" dirty="0">
                <a:solidFill>
                  <a:schemeClr val="tx1"/>
                </a:solidFill>
              </a:rPr>
              <a:t>&lt;LinearLayout  an</a:t>
            </a:r>
            <a:r>
              <a:rPr sz="1332" spc="-7" dirty="0">
                <a:solidFill>
                  <a:schemeClr val="tx1"/>
                </a:solidFill>
              </a:rPr>
              <a:t>d</a:t>
            </a:r>
            <a:r>
              <a:rPr sz="1332" spc="-2" dirty="0">
                <a:solidFill>
                  <a:schemeClr val="tx1"/>
                </a:solidFill>
              </a:rPr>
              <a:t>roid:id="@+</a:t>
            </a:r>
            <a:r>
              <a:rPr sz="1332" spc="2" dirty="0">
                <a:solidFill>
                  <a:schemeClr val="tx1"/>
                </a:solidFill>
              </a:rPr>
              <a:t>i</a:t>
            </a:r>
            <a:r>
              <a:rPr sz="1332" spc="-2" dirty="0">
                <a:solidFill>
                  <a:schemeClr val="tx1"/>
                </a:solidFill>
              </a:rPr>
              <a:t>d/m</a:t>
            </a:r>
            <a:r>
              <a:rPr sz="1332" spc="2" dirty="0">
                <a:solidFill>
                  <a:schemeClr val="tx1"/>
                </a:solidFill>
              </a:rPr>
              <a:t>y</a:t>
            </a:r>
            <a:r>
              <a:rPr sz="1332" spc="-2" dirty="0">
                <a:solidFill>
                  <a:schemeClr val="tx1"/>
                </a:solidFill>
              </a:rPr>
              <a:t>L</a:t>
            </a:r>
            <a:r>
              <a:rPr sz="1332" spc="2" dirty="0">
                <a:solidFill>
                  <a:schemeClr val="tx1"/>
                </a:solidFill>
              </a:rPr>
              <a:t>i</a:t>
            </a:r>
            <a:r>
              <a:rPr sz="1332" spc="-2" dirty="0">
                <a:solidFill>
                  <a:schemeClr val="tx1"/>
                </a:solidFill>
              </a:rPr>
              <a:t>nea</a:t>
            </a:r>
            <a:r>
              <a:rPr sz="1332" spc="2" dirty="0">
                <a:solidFill>
                  <a:schemeClr val="tx1"/>
                </a:solidFill>
              </a:rPr>
              <a:t>r</a:t>
            </a:r>
            <a:r>
              <a:rPr sz="1332" spc="-2" dirty="0">
                <a:solidFill>
                  <a:schemeClr val="tx1"/>
                </a:solidFill>
              </a:rPr>
              <a:t>La</a:t>
            </a:r>
            <a:r>
              <a:rPr sz="1332" spc="2" dirty="0">
                <a:solidFill>
                  <a:schemeClr val="tx1"/>
                </a:solidFill>
              </a:rPr>
              <a:t>y</a:t>
            </a:r>
            <a:r>
              <a:rPr sz="1332" spc="-2" dirty="0">
                <a:solidFill>
                  <a:schemeClr val="tx1"/>
                </a:solidFill>
              </a:rPr>
              <a:t>out</a:t>
            </a:r>
            <a:r>
              <a:rPr sz="1332" spc="2" dirty="0">
                <a:solidFill>
                  <a:schemeClr val="tx1"/>
                </a:solidFill>
              </a:rPr>
              <a:t>H</a:t>
            </a:r>
            <a:r>
              <a:rPr sz="1332" spc="-2" dirty="0">
                <a:solidFill>
                  <a:schemeClr val="tx1"/>
                </a:solidFill>
              </a:rPr>
              <a:t>o</a:t>
            </a:r>
            <a:r>
              <a:rPr sz="1332" dirty="0">
                <a:solidFill>
                  <a:schemeClr val="tx1"/>
                </a:solidFill>
              </a:rPr>
              <a:t>r</a:t>
            </a:r>
            <a:r>
              <a:rPr sz="1332" spc="-2" dirty="0">
                <a:solidFill>
                  <a:schemeClr val="tx1"/>
                </a:solidFill>
              </a:rPr>
              <a:t>iz</a:t>
            </a:r>
            <a:r>
              <a:rPr sz="1332" spc="2" dirty="0">
                <a:solidFill>
                  <a:schemeClr val="tx1"/>
                </a:solidFill>
              </a:rPr>
              <a:t>o</a:t>
            </a:r>
            <a:r>
              <a:rPr sz="1332" spc="-2" dirty="0">
                <a:solidFill>
                  <a:schemeClr val="tx1"/>
                </a:solidFill>
              </a:rPr>
              <a:t>nta</a:t>
            </a:r>
            <a:r>
              <a:rPr sz="1332" spc="2" dirty="0">
                <a:solidFill>
                  <a:schemeClr val="tx1"/>
                </a:solidFill>
              </a:rPr>
              <a:t>l</a:t>
            </a:r>
            <a:r>
              <a:rPr sz="1332" spc="-2" dirty="0">
                <a:solidFill>
                  <a:schemeClr val="tx1"/>
                </a:solidFill>
              </a:rPr>
              <a:t>1"  android:layout_width="fill_parent"  android:layout_height="fill_parent"  android:orientation="horizontal"</a:t>
            </a:r>
            <a:endParaRPr sz="1332" dirty="0">
              <a:solidFill>
                <a:schemeClr val="tx1"/>
              </a:solidFill>
            </a:endParaRPr>
          </a:p>
          <a:p>
            <a:pPr>
              <a:spcBef>
                <a:spcPts val="2"/>
              </a:spcBef>
            </a:pPr>
            <a:r>
              <a:rPr sz="1332" spc="-2" dirty="0">
                <a:solidFill>
                  <a:schemeClr val="tx1"/>
                </a:solidFill>
              </a:rPr>
              <a:t>&gt;</a:t>
            </a:r>
            <a:endParaRPr sz="1332" dirty="0">
              <a:solidFill>
                <a:schemeClr val="tx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12"/>
          </p:nvPr>
        </p:nvSpPr>
        <p:spPr>
          <a:xfrm>
            <a:off x="8423596" y="4660875"/>
            <a:ext cx="197532" cy="115416"/>
          </a:xfrm>
          <a:prstGeom prst="rect">
            <a:avLst/>
          </a:prstGeom>
        </p:spPr>
        <p:txBody>
          <a:bodyPr spcFirstLastPara="1" vert="horz" wrap="square" lIns="0" tIns="0" rIns="0" bIns="0" rtlCol="0" anchor="ctr" anchorCtr="0">
            <a:spAutoFit/>
          </a:bodyPr>
          <a:lstStyle/>
          <a:p>
            <a:pPr marL="13716">
              <a:lnSpc>
                <a:spcPts val="857"/>
              </a:lnSpc>
            </a:pPr>
            <a:r>
              <a:rPr dirty="0">
                <a:solidFill>
                  <a:schemeClr val="tx1"/>
                </a:solidFill>
              </a:rPr>
              <a:t>38</a:t>
            </a:r>
          </a:p>
        </p:txBody>
      </p:sp>
      <p:sp>
        <p:nvSpPr>
          <p:cNvPr id="2" name="object 2"/>
          <p:cNvSpPr txBox="1"/>
          <p:nvPr/>
        </p:nvSpPr>
        <p:spPr>
          <a:xfrm>
            <a:off x="521685" y="863385"/>
            <a:ext cx="2169414" cy="3416730"/>
          </a:xfrm>
          <a:prstGeom prst="rect">
            <a:avLst/>
          </a:prstGeom>
        </p:spPr>
        <p:txBody>
          <a:bodyPr vert="horz" wrap="square" lIns="0" tIns="4343" rIns="0" bIns="0" rtlCol="0">
            <a:spAutoFit/>
          </a:bodyPr>
          <a:lstStyle/>
          <a:p>
            <a:pPr marL="4572" marR="1829">
              <a:spcBef>
                <a:spcPts val="34"/>
              </a:spcBef>
            </a:pPr>
            <a:r>
              <a:rPr sz="1008" spc="-4" dirty="0">
                <a:solidFill>
                  <a:schemeClr val="tx1"/>
                </a:solidFill>
              </a:rPr>
              <a:t>&lt;ImageView  </a:t>
            </a:r>
            <a:r>
              <a:rPr sz="1008" spc="-2" dirty="0">
                <a:solidFill>
                  <a:schemeClr val="tx1"/>
                </a:solidFill>
              </a:rPr>
              <a:t>android:id="@+id/myPicture"  android:layout_width="wrap_content"  a</a:t>
            </a:r>
            <a:r>
              <a:rPr sz="1008" dirty="0">
                <a:solidFill>
                  <a:schemeClr val="tx1"/>
                </a:solidFill>
              </a:rPr>
              <a:t>n</a:t>
            </a:r>
            <a:r>
              <a:rPr sz="1008" spc="-2" dirty="0">
                <a:solidFill>
                  <a:schemeClr val="tx1"/>
                </a:solidFill>
              </a:rPr>
              <a:t>d</a:t>
            </a:r>
            <a:r>
              <a:rPr sz="1008" dirty="0">
                <a:solidFill>
                  <a:schemeClr val="tx1"/>
                </a:solidFill>
              </a:rPr>
              <a:t>r</a:t>
            </a:r>
            <a:r>
              <a:rPr sz="1008" spc="-2" dirty="0">
                <a:solidFill>
                  <a:schemeClr val="tx1"/>
                </a:solidFill>
              </a:rPr>
              <a:t>o</a:t>
            </a:r>
            <a:r>
              <a:rPr sz="1008" dirty="0">
                <a:solidFill>
                  <a:schemeClr val="tx1"/>
                </a:solidFill>
              </a:rPr>
              <a:t>i</a:t>
            </a:r>
            <a:r>
              <a:rPr sz="1008" spc="-2" dirty="0">
                <a:solidFill>
                  <a:schemeClr val="tx1"/>
                </a:solidFill>
              </a:rPr>
              <a:t>d:</a:t>
            </a:r>
            <a:r>
              <a:rPr sz="1008" dirty="0">
                <a:solidFill>
                  <a:schemeClr val="tx1"/>
                </a:solidFill>
              </a:rPr>
              <a:t>l</a:t>
            </a:r>
            <a:r>
              <a:rPr sz="1008" spc="-2" dirty="0">
                <a:solidFill>
                  <a:schemeClr val="tx1"/>
                </a:solidFill>
              </a:rPr>
              <a:t>a</a:t>
            </a:r>
            <a:r>
              <a:rPr sz="1008" dirty="0">
                <a:solidFill>
                  <a:schemeClr val="tx1"/>
                </a:solidFill>
              </a:rPr>
              <a:t>y</a:t>
            </a:r>
            <a:r>
              <a:rPr sz="1008" spc="-2" dirty="0">
                <a:solidFill>
                  <a:schemeClr val="tx1"/>
                </a:solidFill>
              </a:rPr>
              <a:t>o</a:t>
            </a:r>
            <a:r>
              <a:rPr sz="1008" dirty="0">
                <a:solidFill>
                  <a:schemeClr val="tx1"/>
                </a:solidFill>
              </a:rPr>
              <a:t>u</a:t>
            </a:r>
            <a:r>
              <a:rPr sz="1008" spc="-2" dirty="0">
                <a:solidFill>
                  <a:schemeClr val="tx1"/>
                </a:solidFill>
              </a:rPr>
              <a:t>t_</a:t>
            </a:r>
            <a:r>
              <a:rPr sz="1008" spc="2" dirty="0">
                <a:solidFill>
                  <a:schemeClr val="tx1"/>
                </a:solidFill>
              </a:rPr>
              <a:t>h</a:t>
            </a:r>
            <a:r>
              <a:rPr sz="1008" spc="-2" dirty="0">
                <a:solidFill>
                  <a:schemeClr val="tx1"/>
                </a:solidFill>
              </a:rPr>
              <a:t>e</a:t>
            </a:r>
            <a:r>
              <a:rPr sz="1008" dirty="0">
                <a:solidFill>
                  <a:schemeClr val="tx1"/>
                </a:solidFill>
              </a:rPr>
              <a:t>i</a:t>
            </a:r>
            <a:r>
              <a:rPr sz="1008" spc="-2" dirty="0">
                <a:solidFill>
                  <a:schemeClr val="tx1"/>
                </a:solidFill>
              </a:rPr>
              <a:t>g</a:t>
            </a:r>
            <a:r>
              <a:rPr sz="1008" dirty="0">
                <a:solidFill>
                  <a:schemeClr val="tx1"/>
                </a:solidFill>
              </a:rPr>
              <a:t>h</a:t>
            </a:r>
            <a:r>
              <a:rPr sz="1008" spc="-2" dirty="0">
                <a:solidFill>
                  <a:schemeClr val="tx1"/>
                </a:solidFill>
              </a:rPr>
              <a:t>t="wr</a:t>
            </a:r>
            <a:r>
              <a:rPr sz="1008" spc="2" dirty="0">
                <a:solidFill>
                  <a:schemeClr val="tx1"/>
                </a:solidFill>
              </a:rPr>
              <a:t>a</a:t>
            </a:r>
            <a:r>
              <a:rPr sz="1008" spc="-2" dirty="0">
                <a:solidFill>
                  <a:schemeClr val="tx1"/>
                </a:solidFill>
              </a:rPr>
              <a:t>p</a:t>
            </a:r>
            <a:r>
              <a:rPr sz="1008" dirty="0">
                <a:solidFill>
                  <a:schemeClr val="tx1"/>
                </a:solidFill>
              </a:rPr>
              <a:t>_</a:t>
            </a:r>
            <a:r>
              <a:rPr sz="1008" spc="-2" dirty="0">
                <a:solidFill>
                  <a:schemeClr val="tx1"/>
                </a:solidFill>
              </a:rPr>
              <a:t>c</a:t>
            </a:r>
            <a:r>
              <a:rPr sz="1008" dirty="0">
                <a:solidFill>
                  <a:schemeClr val="tx1"/>
                </a:solidFill>
              </a:rPr>
              <a:t>o</a:t>
            </a:r>
            <a:r>
              <a:rPr sz="1008" spc="-2" dirty="0">
                <a:solidFill>
                  <a:schemeClr val="tx1"/>
                </a:solidFill>
              </a:rPr>
              <a:t>nt</a:t>
            </a:r>
            <a:r>
              <a:rPr sz="1008" spc="2" dirty="0">
                <a:solidFill>
                  <a:schemeClr val="tx1"/>
                </a:solidFill>
              </a:rPr>
              <a:t>e</a:t>
            </a:r>
            <a:r>
              <a:rPr sz="1008" spc="-2" dirty="0">
                <a:solidFill>
                  <a:schemeClr val="tx1"/>
                </a:solidFill>
              </a:rPr>
              <a:t>nt"  </a:t>
            </a:r>
            <a:r>
              <a:rPr sz="1008" dirty="0">
                <a:solidFill>
                  <a:schemeClr val="tx1"/>
                </a:solidFill>
              </a:rPr>
              <a:t>android:src="@drawable/icon"/&gt;</a:t>
            </a:r>
          </a:p>
          <a:p>
            <a:pPr marL="4572" marR="1829"/>
            <a:r>
              <a:rPr sz="1008" spc="-16" dirty="0">
                <a:solidFill>
                  <a:schemeClr val="tx1"/>
                </a:solidFill>
              </a:rPr>
              <a:t>&lt;TextView  </a:t>
            </a:r>
            <a:r>
              <a:rPr sz="1008" spc="-2" dirty="0">
                <a:solidFill>
                  <a:schemeClr val="tx1"/>
                </a:solidFill>
              </a:rPr>
              <a:t>android:id="@+id/textView1"  android:layout_width="fill_parent"  a</a:t>
            </a:r>
            <a:r>
              <a:rPr sz="1008" dirty="0">
                <a:solidFill>
                  <a:schemeClr val="tx1"/>
                </a:solidFill>
              </a:rPr>
              <a:t>n</a:t>
            </a:r>
            <a:r>
              <a:rPr sz="1008" spc="-2" dirty="0">
                <a:solidFill>
                  <a:schemeClr val="tx1"/>
                </a:solidFill>
              </a:rPr>
              <a:t>d</a:t>
            </a:r>
            <a:r>
              <a:rPr sz="1008" dirty="0">
                <a:solidFill>
                  <a:schemeClr val="tx1"/>
                </a:solidFill>
              </a:rPr>
              <a:t>r</a:t>
            </a:r>
            <a:r>
              <a:rPr sz="1008" spc="-2" dirty="0">
                <a:solidFill>
                  <a:schemeClr val="tx1"/>
                </a:solidFill>
              </a:rPr>
              <a:t>o</a:t>
            </a:r>
            <a:r>
              <a:rPr sz="1008" dirty="0">
                <a:solidFill>
                  <a:schemeClr val="tx1"/>
                </a:solidFill>
              </a:rPr>
              <a:t>i</a:t>
            </a:r>
            <a:r>
              <a:rPr sz="1008" spc="-2" dirty="0">
                <a:solidFill>
                  <a:schemeClr val="tx1"/>
                </a:solidFill>
              </a:rPr>
              <a:t>d:</a:t>
            </a:r>
            <a:r>
              <a:rPr sz="1008" dirty="0">
                <a:solidFill>
                  <a:schemeClr val="tx1"/>
                </a:solidFill>
              </a:rPr>
              <a:t>l</a:t>
            </a:r>
            <a:r>
              <a:rPr sz="1008" spc="-2" dirty="0">
                <a:solidFill>
                  <a:schemeClr val="tx1"/>
                </a:solidFill>
              </a:rPr>
              <a:t>a</a:t>
            </a:r>
            <a:r>
              <a:rPr sz="1008" dirty="0">
                <a:solidFill>
                  <a:schemeClr val="tx1"/>
                </a:solidFill>
              </a:rPr>
              <a:t>y</a:t>
            </a:r>
            <a:r>
              <a:rPr sz="1008" spc="-2" dirty="0">
                <a:solidFill>
                  <a:schemeClr val="tx1"/>
                </a:solidFill>
              </a:rPr>
              <a:t>o</a:t>
            </a:r>
            <a:r>
              <a:rPr sz="1008" dirty="0">
                <a:solidFill>
                  <a:schemeClr val="tx1"/>
                </a:solidFill>
              </a:rPr>
              <a:t>u</a:t>
            </a:r>
            <a:r>
              <a:rPr sz="1008" spc="-2" dirty="0">
                <a:solidFill>
                  <a:schemeClr val="tx1"/>
                </a:solidFill>
              </a:rPr>
              <a:t>t_</a:t>
            </a:r>
            <a:r>
              <a:rPr sz="1008" spc="2" dirty="0">
                <a:solidFill>
                  <a:schemeClr val="tx1"/>
                </a:solidFill>
              </a:rPr>
              <a:t>h</a:t>
            </a:r>
            <a:r>
              <a:rPr sz="1008" spc="-2" dirty="0">
                <a:solidFill>
                  <a:schemeClr val="tx1"/>
                </a:solidFill>
              </a:rPr>
              <a:t>e</a:t>
            </a:r>
            <a:r>
              <a:rPr sz="1008" dirty="0">
                <a:solidFill>
                  <a:schemeClr val="tx1"/>
                </a:solidFill>
              </a:rPr>
              <a:t>i</a:t>
            </a:r>
            <a:r>
              <a:rPr sz="1008" spc="-2" dirty="0">
                <a:solidFill>
                  <a:schemeClr val="tx1"/>
                </a:solidFill>
              </a:rPr>
              <a:t>g</a:t>
            </a:r>
            <a:r>
              <a:rPr sz="1008" dirty="0">
                <a:solidFill>
                  <a:schemeClr val="tx1"/>
                </a:solidFill>
              </a:rPr>
              <a:t>h</a:t>
            </a:r>
            <a:r>
              <a:rPr sz="1008" spc="-2" dirty="0">
                <a:solidFill>
                  <a:schemeClr val="tx1"/>
                </a:solidFill>
              </a:rPr>
              <a:t>t="wr</a:t>
            </a:r>
            <a:r>
              <a:rPr sz="1008" spc="2" dirty="0">
                <a:solidFill>
                  <a:schemeClr val="tx1"/>
                </a:solidFill>
              </a:rPr>
              <a:t>a</a:t>
            </a:r>
            <a:r>
              <a:rPr sz="1008" spc="-2" dirty="0">
                <a:solidFill>
                  <a:schemeClr val="tx1"/>
                </a:solidFill>
              </a:rPr>
              <a:t>p</a:t>
            </a:r>
            <a:r>
              <a:rPr sz="1008" dirty="0">
                <a:solidFill>
                  <a:schemeClr val="tx1"/>
                </a:solidFill>
              </a:rPr>
              <a:t>_</a:t>
            </a:r>
            <a:r>
              <a:rPr sz="1008" spc="-2" dirty="0">
                <a:solidFill>
                  <a:schemeClr val="tx1"/>
                </a:solidFill>
              </a:rPr>
              <a:t>c</a:t>
            </a:r>
            <a:r>
              <a:rPr sz="1008" dirty="0">
                <a:solidFill>
                  <a:schemeClr val="tx1"/>
                </a:solidFill>
              </a:rPr>
              <a:t>o</a:t>
            </a:r>
            <a:r>
              <a:rPr sz="1008" spc="-2" dirty="0">
                <a:solidFill>
                  <a:schemeClr val="tx1"/>
                </a:solidFill>
              </a:rPr>
              <a:t>nt</a:t>
            </a:r>
            <a:r>
              <a:rPr sz="1008" spc="2" dirty="0">
                <a:solidFill>
                  <a:schemeClr val="tx1"/>
                </a:solidFill>
              </a:rPr>
              <a:t>e</a:t>
            </a:r>
            <a:r>
              <a:rPr sz="1008" spc="-2" dirty="0">
                <a:solidFill>
                  <a:schemeClr val="tx1"/>
                </a:solidFill>
              </a:rPr>
              <a:t>nt"  </a:t>
            </a:r>
            <a:r>
              <a:rPr sz="1008" dirty="0">
                <a:solidFill>
                  <a:schemeClr val="tx1"/>
                </a:solidFill>
              </a:rPr>
              <a:t>android:text="Line1"  </a:t>
            </a:r>
            <a:r>
              <a:rPr sz="1008" spc="-2" dirty="0">
                <a:solidFill>
                  <a:schemeClr val="tx1"/>
                </a:solidFill>
              </a:rPr>
              <a:t>android:textSize="70dip"/&gt;</a:t>
            </a:r>
            <a:endParaRPr sz="1008" dirty="0">
              <a:solidFill>
                <a:schemeClr val="tx1"/>
              </a:solidFill>
            </a:endParaRPr>
          </a:p>
          <a:p>
            <a:pPr marL="4572">
              <a:spcBef>
                <a:spcPts val="2"/>
              </a:spcBef>
            </a:pPr>
            <a:r>
              <a:rPr sz="1008" spc="-2" dirty="0">
                <a:solidFill>
                  <a:schemeClr val="tx1"/>
                </a:solidFill>
              </a:rPr>
              <a:t>&lt;/LinearLayout&gt;</a:t>
            </a:r>
            <a:endParaRPr sz="1008" dirty="0">
              <a:solidFill>
                <a:schemeClr val="tx1"/>
              </a:solidFill>
            </a:endParaRPr>
          </a:p>
          <a:p>
            <a:pPr marL="4572" marR="265633"/>
            <a:r>
              <a:rPr sz="1008" spc="-5" dirty="0">
                <a:solidFill>
                  <a:schemeClr val="tx1"/>
                </a:solidFill>
              </a:rPr>
              <a:t>&lt;View  </a:t>
            </a:r>
            <a:r>
              <a:rPr sz="1008" spc="-2" dirty="0">
                <a:solidFill>
                  <a:schemeClr val="tx1"/>
                </a:solidFill>
              </a:rPr>
              <a:t>android:layout_width="fill_parent"  </a:t>
            </a:r>
            <a:r>
              <a:rPr sz="1008" dirty="0">
                <a:solidFill>
                  <a:schemeClr val="tx1"/>
                </a:solidFill>
              </a:rPr>
              <a:t>android:layout_height="6dip"  </a:t>
            </a:r>
            <a:r>
              <a:rPr sz="1008" spc="-2" dirty="0">
                <a:solidFill>
                  <a:schemeClr val="tx1"/>
                </a:solidFill>
              </a:rPr>
              <a:t>android:background="#ffccffcc"/&gt;</a:t>
            </a:r>
            <a:endParaRPr sz="1008" dirty="0">
              <a:solidFill>
                <a:schemeClr val="tx1"/>
              </a:solidFill>
            </a:endParaRPr>
          </a:p>
          <a:p>
            <a:pPr marL="4572" marR="1829"/>
            <a:r>
              <a:rPr sz="1008" spc="-16" dirty="0">
                <a:solidFill>
                  <a:schemeClr val="tx1"/>
                </a:solidFill>
              </a:rPr>
              <a:t>&lt;TextView  </a:t>
            </a:r>
            <a:r>
              <a:rPr sz="1008" spc="-2" dirty="0">
                <a:solidFill>
                  <a:schemeClr val="tx1"/>
                </a:solidFill>
              </a:rPr>
              <a:t>android:id="@+id/textView2"  android:layout_width="fill_parent"  a</a:t>
            </a:r>
            <a:r>
              <a:rPr sz="1008" dirty="0">
                <a:solidFill>
                  <a:schemeClr val="tx1"/>
                </a:solidFill>
              </a:rPr>
              <a:t>n</a:t>
            </a:r>
            <a:r>
              <a:rPr sz="1008" spc="-2" dirty="0">
                <a:solidFill>
                  <a:schemeClr val="tx1"/>
                </a:solidFill>
              </a:rPr>
              <a:t>d</a:t>
            </a:r>
            <a:r>
              <a:rPr sz="1008" dirty="0">
                <a:solidFill>
                  <a:schemeClr val="tx1"/>
                </a:solidFill>
              </a:rPr>
              <a:t>r</a:t>
            </a:r>
            <a:r>
              <a:rPr sz="1008" spc="-2" dirty="0">
                <a:solidFill>
                  <a:schemeClr val="tx1"/>
                </a:solidFill>
              </a:rPr>
              <a:t>o</a:t>
            </a:r>
            <a:r>
              <a:rPr sz="1008" dirty="0">
                <a:solidFill>
                  <a:schemeClr val="tx1"/>
                </a:solidFill>
              </a:rPr>
              <a:t>i</a:t>
            </a:r>
            <a:r>
              <a:rPr sz="1008" spc="-2" dirty="0">
                <a:solidFill>
                  <a:schemeClr val="tx1"/>
                </a:solidFill>
              </a:rPr>
              <a:t>d:</a:t>
            </a:r>
            <a:r>
              <a:rPr sz="1008" dirty="0">
                <a:solidFill>
                  <a:schemeClr val="tx1"/>
                </a:solidFill>
              </a:rPr>
              <a:t>l</a:t>
            </a:r>
            <a:r>
              <a:rPr sz="1008" spc="-2" dirty="0">
                <a:solidFill>
                  <a:schemeClr val="tx1"/>
                </a:solidFill>
              </a:rPr>
              <a:t>a</a:t>
            </a:r>
            <a:r>
              <a:rPr sz="1008" dirty="0">
                <a:solidFill>
                  <a:schemeClr val="tx1"/>
                </a:solidFill>
              </a:rPr>
              <a:t>y</a:t>
            </a:r>
            <a:r>
              <a:rPr sz="1008" spc="-2" dirty="0">
                <a:solidFill>
                  <a:schemeClr val="tx1"/>
                </a:solidFill>
              </a:rPr>
              <a:t>o</a:t>
            </a:r>
            <a:r>
              <a:rPr sz="1008" dirty="0">
                <a:solidFill>
                  <a:schemeClr val="tx1"/>
                </a:solidFill>
              </a:rPr>
              <a:t>u</a:t>
            </a:r>
            <a:r>
              <a:rPr sz="1008" spc="-2" dirty="0">
                <a:solidFill>
                  <a:schemeClr val="tx1"/>
                </a:solidFill>
              </a:rPr>
              <a:t>t_</a:t>
            </a:r>
            <a:r>
              <a:rPr sz="1008" spc="2" dirty="0">
                <a:solidFill>
                  <a:schemeClr val="tx1"/>
                </a:solidFill>
              </a:rPr>
              <a:t>h</a:t>
            </a:r>
            <a:r>
              <a:rPr sz="1008" spc="-2" dirty="0">
                <a:solidFill>
                  <a:schemeClr val="tx1"/>
                </a:solidFill>
              </a:rPr>
              <a:t>e</a:t>
            </a:r>
            <a:r>
              <a:rPr sz="1008" dirty="0">
                <a:solidFill>
                  <a:schemeClr val="tx1"/>
                </a:solidFill>
              </a:rPr>
              <a:t>i</a:t>
            </a:r>
            <a:r>
              <a:rPr sz="1008" spc="-2" dirty="0">
                <a:solidFill>
                  <a:schemeClr val="tx1"/>
                </a:solidFill>
              </a:rPr>
              <a:t>g</a:t>
            </a:r>
            <a:r>
              <a:rPr sz="1008" dirty="0">
                <a:solidFill>
                  <a:schemeClr val="tx1"/>
                </a:solidFill>
              </a:rPr>
              <a:t>h</a:t>
            </a:r>
            <a:r>
              <a:rPr sz="1008" spc="-2" dirty="0">
                <a:solidFill>
                  <a:schemeClr val="tx1"/>
                </a:solidFill>
              </a:rPr>
              <a:t>t="wr</a:t>
            </a:r>
            <a:r>
              <a:rPr sz="1008" spc="2" dirty="0">
                <a:solidFill>
                  <a:schemeClr val="tx1"/>
                </a:solidFill>
              </a:rPr>
              <a:t>a</a:t>
            </a:r>
            <a:r>
              <a:rPr sz="1008" spc="-2" dirty="0">
                <a:solidFill>
                  <a:schemeClr val="tx1"/>
                </a:solidFill>
              </a:rPr>
              <a:t>p</a:t>
            </a:r>
            <a:r>
              <a:rPr sz="1008" dirty="0">
                <a:solidFill>
                  <a:schemeClr val="tx1"/>
                </a:solidFill>
              </a:rPr>
              <a:t>_</a:t>
            </a:r>
            <a:r>
              <a:rPr sz="1008" spc="-2" dirty="0">
                <a:solidFill>
                  <a:schemeClr val="tx1"/>
                </a:solidFill>
              </a:rPr>
              <a:t>c</a:t>
            </a:r>
            <a:r>
              <a:rPr sz="1008" dirty="0">
                <a:solidFill>
                  <a:schemeClr val="tx1"/>
                </a:solidFill>
              </a:rPr>
              <a:t>o</a:t>
            </a:r>
            <a:r>
              <a:rPr sz="1008" spc="-2" dirty="0">
                <a:solidFill>
                  <a:schemeClr val="tx1"/>
                </a:solidFill>
              </a:rPr>
              <a:t>nt</a:t>
            </a:r>
            <a:r>
              <a:rPr sz="1008" spc="2" dirty="0">
                <a:solidFill>
                  <a:schemeClr val="tx1"/>
                </a:solidFill>
              </a:rPr>
              <a:t>e</a:t>
            </a:r>
            <a:r>
              <a:rPr sz="1008" spc="-2" dirty="0">
                <a:solidFill>
                  <a:schemeClr val="tx1"/>
                </a:solidFill>
              </a:rPr>
              <a:t>nt"  </a:t>
            </a:r>
            <a:r>
              <a:rPr sz="1008" dirty="0">
                <a:solidFill>
                  <a:schemeClr val="tx1"/>
                </a:solidFill>
              </a:rPr>
              <a:t>android:text="Line2"  </a:t>
            </a:r>
            <a:r>
              <a:rPr sz="1008" spc="-2" dirty="0">
                <a:solidFill>
                  <a:schemeClr val="tx1"/>
                </a:solidFill>
              </a:rPr>
              <a:t>android:textSize="70dip"/&gt;</a:t>
            </a:r>
            <a:endParaRPr sz="1008" dirty="0">
              <a:solidFill>
                <a:schemeClr val="tx1"/>
              </a:solidFill>
            </a:endParaRPr>
          </a:p>
        </p:txBody>
      </p:sp>
      <p:sp>
        <p:nvSpPr>
          <p:cNvPr id="3" name="object 3"/>
          <p:cNvSpPr txBox="1"/>
          <p:nvPr/>
        </p:nvSpPr>
        <p:spPr>
          <a:xfrm>
            <a:off x="3773416" y="1414831"/>
            <a:ext cx="2169414" cy="1555451"/>
          </a:xfrm>
          <a:prstGeom prst="rect">
            <a:avLst/>
          </a:prstGeom>
        </p:spPr>
        <p:txBody>
          <a:bodyPr vert="horz" wrap="square" lIns="0" tIns="4343" rIns="0" bIns="0" rtlCol="0">
            <a:spAutoFit/>
          </a:bodyPr>
          <a:lstStyle/>
          <a:p>
            <a:pPr marL="4572" marR="265633">
              <a:spcBef>
                <a:spcPts val="34"/>
              </a:spcBef>
            </a:pPr>
            <a:r>
              <a:rPr sz="1008" spc="-5" dirty="0">
                <a:solidFill>
                  <a:schemeClr val="tx1"/>
                </a:solidFill>
              </a:rPr>
              <a:t>&lt;View  </a:t>
            </a:r>
            <a:r>
              <a:rPr sz="1008" spc="-2" dirty="0">
                <a:solidFill>
                  <a:schemeClr val="tx1"/>
                </a:solidFill>
              </a:rPr>
              <a:t>android:layout_width="fill_parent"  </a:t>
            </a:r>
            <a:r>
              <a:rPr sz="1008" dirty="0">
                <a:solidFill>
                  <a:schemeClr val="tx1"/>
                </a:solidFill>
              </a:rPr>
              <a:t>android:layout_height="6dip"  </a:t>
            </a:r>
            <a:r>
              <a:rPr sz="1008" spc="-2" dirty="0">
                <a:solidFill>
                  <a:schemeClr val="tx1"/>
                </a:solidFill>
              </a:rPr>
              <a:t>android:background="#ffccffcc"/&gt;</a:t>
            </a:r>
            <a:endParaRPr sz="1008" dirty="0">
              <a:solidFill>
                <a:schemeClr val="tx1"/>
              </a:solidFill>
            </a:endParaRPr>
          </a:p>
          <a:p>
            <a:pPr marL="4572" marR="1829"/>
            <a:r>
              <a:rPr sz="1008" spc="-16" dirty="0">
                <a:solidFill>
                  <a:schemeClr val="tx1"/>
                </a:solidFill>
              </a:rPr>
              <a:t>&lt;TextView  </a:t>
            </a:r>
            <a:r>
              <a:rPr sz="1008" spc="-2" dirty="0">
                <a:solidFill>
                  <a:schemeClr val="tx1"/>
                </a:solidFill>
              </a:rPr>
              <a:t>android:id="@+id/textView3"  android:layout_width="fill_parent"  a</a:t>
            </a:r>
            <a:r>
              <a:rPr sz="1008" dirty="0">
                <a:solidFill>
                  <a:schemeClr val="tx1"/>
                </a:solidFill>
              </a:rPr>
              <a:t>n</a:t>
            </a:r>
            <a:r>
              <a:rPr sz="1008" spc="-2" dirty="0">
                <a:solidFill>
                  <a:schemeClr val="tx1"/>
                </a:solidFill>
              </a:rPr>
              <a:t>d</a:t>
            </a:r>
            <a:r>
              <a:rPr sz="1008" dirty="0">
                <a:solidFill>
                  <a:schemeClr val="tx1"/>
                </a:solidFill>
              </a:rPr>
              <a:t>r</a:t>
            </a:r>
            <a:r>
              <a:rPr sz="1008" spc="-2" dirty="0">
                <a:solidFill>
                  <a:schemeClr val="tx1"/>
                </a:solidFill>
              </a:rPr>
              <a:t>o</a:t>
            </a:r>
            <a:r>
              <a:rPr sz="1008" dirty="0">
                <a:solidFill>
                  <a:schemeClr val="tx1"/>
                </a:solidFill>
              </a:rPr>
              <a:t>i</a:t>
            </a:r>
            <a:r>
              <a:rPr sz="1008" spc="-2" dirty="0">
                <a:solidFill>
                  <a:schemeClr val="tx1"/>
                </a:solidFill>
              </a:rPr>
              <a:t>d:</a:t>
            </a:r>
            <a:r>
              <a:rPr sz="1008" dirty="0">
                <a:solidFill>
                  <a:schemeClr val="tx1"/>
                </a:solidFill>
              </a:rPr>
              <a:t>l</a:t>
            </a:r>
            <a:r>
              <a:rPr sz="1008" spc="-2" dirty="0">
                <a:solidFill>
                  <a:schemeClr val="tx1"/>
                </a:solidFill>
              </a:rPr>
              <a:t>a</a:t>
            </a:r>
            <a:r>
              <a:rPr sz="1008" dirty="0">
                <a:solidFill>
                  <a:schemeClr val="tx1"/>
                </a:solidFill>
              </a:rPr>
              <a:t>y</a:t>
            </a:r>
            <a:r>
              <a:rPr sz="1008" spc="-2" dirty="0">
                <a:solidFill>
                  <a:schemeClr val="tx1"/>
                </a:solidFill>
              </a:rPr>
              <a:t>o</a:t>
            </a:r>
            <a:r>
              <a:rPr sz="1008" dirty="0">
                <a:solidFill>
                  <a:schemeClr val="tx1"/>
                </a:solidFill>
              </a:rPr>
              <a:t>u</a:t>
            </a:r>
            <a:r>
              <a:rPr sz="1008" spc="-2" dirty="0">
                <a:solidFill>
                  <a:schemeClr val="tx1"/>
                </a:solidFill>
              </a:rPr>
              <a:t>t_</a:t>
            </a:r>
            <a:r>
              <a:rPr sz="1008" spc="2" dirty="0">
                <a:solidFill>
                  <a:schemeClr val="tx1"/>
                </a:solidFill>
              </a:rPr>
              <a:t>h</a:t>
            </a:r>
            <a:r>
              <a:rPr sz="1008" spc="-2" dirty="0">
                <a:solidFill>
                  <a:schemeClr val="tx1"/>
                </a:solidFill>
              </a:rPr>
              <a:t>e</a:t>
            </a:r>
            <a:r>
              <a:rPr sz="1008" dirty="0">
                <a:solidFill>
                  <a:schemeClr val="tx1"/>
                </a:solidFill>
              </a:rPr>
              <a:t>i</a:t>
            </a:r>
            <a:r>
              <a:rPr sz="1008" spc="-2" dirty="0">
                <a:solidFill>
                  <a:schemeClr val="tx1"/>
                </a:solidFill>
              </a:rPr>
              <a:t>g</a:t>
            </a:r>
            <a:r>
              <a:rPr sz="1008" dirty="0">
                <a:solidFill>
                  <a:schemeClr val="tx1"/>
                </a:solidFill>
              </a:rPr>
              <a:t>h</a:t>
            </a:r>
            <a:r>
              <a:rPr sz="1008" spc="-2" dirty="0">
                <a:solidFill>
                  <a:schemeClr val="tx1"/>
                </a:solidFill>
              </a:rPr>
              <a:t>t="wr</a:t>
            </a:r>
            <a:r>
              <a:rPr sz="1008" spc="2" dirty="0">
                <a:solidFill>
                  <a:schemeClr val="tx1"/>
                </a:solidFill>
              </a:rPr>
              <a:t>a</a:t>
            </a:r>
            <a:r>
              <a:rPr sz="1008" spc="-2" dirty="0">
                <a:solidFill>
                  <a:schemeClr val="tx1"/>
                </a:solidFill>
              </a:rPr>
              <a:t>p</a:t>
            </a:r>
            <a:r>
              <a:rPr sz="1008" dirty="0">
                <a:solidFill>
                  <a:schemeClr val="tx1"/>
                </a:solidFill>
              </a:rPr>
              <a:t>_</a:t>
            </a:r>
            <a:r>
              <a:rPr sz="1008" spc="-2" dirty="0">
                <a:solidFill>
                  <a:schemeClr val="tx1"/>
                </a:solidFill>
              </a:rPr>
              <a:t>c</a:t>
            </a:r>
            <a:r>
              <a:rPr sz="1008" dirty="0">
                <a:solidFill>
                  <a:schemeClr val="tx1"/>
                </a:solidFill>
              </a:rPr>
              <a:t>o</a:t>
            </a:r>
            <a:r>
              <a:rPr sz="1008" spc="-2" dirty="0">
                <a:solidFill>
                  <a:schemeClr val="tx1"/>
                </a:solidFill>
              </a:rPr>
              <a:t>nt</a:t>
            </a:r>
            <a:r>
              <a:rPr sz="1008" spc="2" dirty="0">
                <a:solidFill>
                  <a:schemeClr val="tx1"/>
                </a:solidFill>
              </a:rPr>
              <a:t>e</a:t>
            </a:r>
            <a:r>
              <a:rPr sz="1008" spc="-2" dirty="0">
                <a:solidFill>
                  <a:schemeClr val="tx1"/>
                </a:solidFill>
              </a:rPr>
              <a:t>nt"  </a:t>
            </a:r>
            <a:r>
              <a:rPr sz="1008" dirty="0">
                <a:solidFill>
                  <a:schemeClr val="tx1"/>
                </a:solidFill>
              </a:rPr>
              <a:t>android:text="Line3"  android:textSize="70dip"/&gt;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xfrm>
            <a:off x="8649373" y="4717320"/>
            <a:ext cx="197532" cy="115416"/>
          </a:xfrm>
          <a:prstGeom prst="rect">
            <a:avLst/>
          </a:prstGeom>
        </p:spPr>
        <p:txBody>
          <a:bodyPr spcFirstLastPara="1" vert="horz" wrap="square" lIns="0" tIns="0" rIns="0" bIns="0" rtlCol="0" anchor="ctr" anchorCtr="0">
            <a:spAutoFit/>
          </a:bodyPr>
          <a:lstStyle/>
          <a:p>
            <a:pPr marL="13716">
              <a:lnSpc>
                <a:spcPts val="857"/>
              </a:lnSpc>
            </a:pPr>
            <a:r>
              <a:rPr dirty="0"/>
              <a:t>39</a:t>
            </a:r>
          </a:p>
        </p:txBody>
      </p:sp>
      <p:sp>
        <p:nvSpPr>
          <p:cNvPr id="2" name="object 2"/>
          <p:cNvSpPr txBox="1"/>
          <p:nvPr/>
        </p:nvSpPr>
        <p:spPr>
          <a:xfrm>
            <a:off x="132257" y="759825"/>
            <a:ext cx="2862072" cy="2874274"/>
          </a:xfrm>
          <a:prstGeom prst="rect">
            <a:avLst/>
          </a:prstGeom>
        </p:spPr>
        <p:txBody>
          <a:bodyPr vert="horz" wrap="square" lIns="0" tIns="4343" rIns="0" bIns="0" rtlCol="0">
            <a:spAutoFit/>
          </a:bodyPr>
          <a:lstStyle/>
          <a:p>
            <a:pPr marL="4572" marR="350444">
              <a:spcBef>
                <a:spcPts val="34"/>
              </a:spcBef>
            </a:pPr>
            <a:r>
              <a:rPr sz="1332" spc="-7" dirty="0">
                <a:solidFill>
                  <a:schemeClr val="tx1"/>
                </a:solidFill>
              </a:rPr>
              <a:t>&lt;View  </a:t>
            </a:r>
            <a:r>
              <a:rPr sz="1332" spc="-2" dirty="0">
                <a:solidFill>
                  <a:schemeClr val="tx1"/>
                </a:solidFill>
              </a:rPr>
              <a:t>android:layout_width="fill_parent"  android:layout_height="6dip"  </a:t>
            </a:r>
            <a:r>
              <a:rPr sz="1332" spc="-4" dirty="0">
                <a:solidFill>
                  <a:schemeClr val="tx1"/>
                </a:solidFill>
              </a:rPr>
              <a:t>android:background="#ffccffcc"/&gt;</a:t>
            </a:r>
            <a:endParaRPr sz="1332" dirty="0">
              <a:solidFill>
                <a:schemeClr val="tx1"/>
              </a:solidFill>
            </a:endParaRPr>
          </a:p>
          <a:p>
            <a:pPr marL="4572" marR="1829"/>
            <a:r>
              <a:rPr sz="1332" spc="-22" dirty="0">
                <a:solidFill>
                  <a:schemeClr val="tx1"/>
                </a:solidFill>
              </a:rPr>
              <a:t>&lt;TextView  </a:t>
            </a:r>
            <a:r>
              <a:rPr sz="1332" spc="-2" dirty="0">
                <a:solidFill>
                  <a:schemeClr val="tx1"/>
                </a:solidFill>
              </a:rPr>
              <a:t>android:id="@+id/textView4"  android:layout_width="fill_parent"  android:layout_height="wrap_content"  android:text="Line4"  android:textSize="70dip"/&gt;</a:t>
            </a:r>
            <a:endParaRPr sz="1332" dirty="0">
              <a:solidFill>
                <a:schemeClr val="tx1"/>
              </a:solidFill>
            </a:endParaRPr>
          </a:p>
          <a:p>
            <a:pPr marL="4572" marR="350444">
              <a:spcBef>
                <a:spcPts val="2"/>
              </a:spcBef>
            </a:pPr>
            <a:r>
              <a:rPr sz="1332" spc="-7" dirty="0">
                <a:solidFill>
                  <a:schemeClr val="tx1"/>
                </a:solidFill>
              </a:rPr>
              <a:t>&lt;View  </a:t>
            </a:r>
            <a:r>
              <a:rPr sz="1332" spc="-2" dirty="0">
                <a:solidFill>
                  <a:schemeClr val="tx1"/>
                </a:solidFill>
              </a:rPr>
              <a:t>android:layout_width="fill_parent"  android:layout_height="6dip"  </a:t>
            </a:r>
            <a:r>
              <a:rPr sz="1332" spc="-4" dirty="0">
                <a:solidFill>
                  <a:schemeClr val="tx1"/>
                </a:solidFill>
              </a:rPr>
              <a:t>android:background="#ffccffcc"/&gt;</a:t>
            </a:r>
            <a:endParaRPr sz="1332" dirty="0">
              <a:solidFill>
                <a:schemeClr val="tx1"/>
              </a:solidFill>
            </a:endParaRPr>
          </a:p>
        </p:txBody>
      </p:sp>
      <p:sp>
        <p:nvSpPr>
          <p:cNvPr id="3" name="object 3"/>
          <p:cNvSpPr txBox="1"/>
          <p:nvPr/>
        </p:nvSpPr>
        <p:spPr>
          <a:xfrm>
            <a:off x="4628098" y="988142"/>
            <a:ext cx="2862072" cy="1439330"/>
          </a:xfrm>
          <a:prstGeom prst="rect">
            <a:avLst/>
          </a:prstGeom>
        </p:spPr>
        <p:txBody>
          <a:bodyPr vert="horz" wrap="square" lIns="0" tIns="4343" rIns="0" bIns="0" rtlCol="0">
            <a:spAutoFit/>
          </a:bodyPr>
          <a:lstStyle/>
          <a:p>
            <a:pPr marL="4572" marR="1829">
              <a:spcBef>
                <a:spcPts val="34"/>
              </a:spcBef>
            </a:pPr>
            <a:r>
              <a:rPr sz="1332" spc="-22" dirty="0">
                <a:solidFill>
                  <a:schemeClr val="tx1"/>
                </a:solidFill>
              </a:rPr>
              <a:t>&lt;TextView  </a:t>
            </a:r>
            <a:r>
              <a:rPr sz="1332" spc="-2" dirty="0">
                <a:solidFill>
                  <a:schemeClr val="tx1"/>
                </a:solidFill>
              </a:rPr>
              <a:t>android:id="@+id/textView5"  android:layout_width="fill_parent"  android:layout_height="wrap_content"  android:text="Line5"  android:textSize="70dip"/&gt;</a:t>
            </a:r>
            <a:endParaRPr sz="1332" dirty="0">
              <a:solidFill>
                <a:schemeClr val="tx1"/>
              </a:solidFill>
            </a:endParaRPr>
          </a:p>
          <a:p>
            <a:pPr marL="4572">
              <a:spcBef>
                <a:spcPts val="2"/>
              </a:spcBef>
            </a:pPr>
            <a:r>
              <a:rPr sz="1332" spc="-2" dirty="0">
                <a:solidFill>
                  <a:schemeClr val="tx1"/>
                </a:solidFill>
              </a:rPr>
              <a:t>&lt;/LinearLayout&gt;</a:t>
            </a:r>
            <a:endParaRPr sz="1332" dirty="0">
              <a:solidFill>
                <a:schemeClr val="tx1"/>
              </a:solidFill>
            </a:endParaRPr>
          </a:p>
        </p:txBody>
      </p:sp>
      <p:sp>
        <p:nvSpPr>
          <p:cNvPr id="4" name="object 4"/>
          <p:cNvSpPr txBox="1"/>
          <p:nvPr/>
        </p:nvSpPr>
        <p:spPr>
          <a:xfrm>
            <a:off x="4628099" y="2828697"/>
            <a:ext cx="1105052" cy="209378"/>
          </a:xfrm>
          <a:prstGeom prst="rect">
            <a:avLst/>
          </a:prstGeom>
        </p:spPr>
        <p:txBody>
          <a:bodyPr vert="horz" wrap="square" lIns="0" tIns="4343" rIns="0" bIns="0" rtlCol="0">
            <a:spAutoFit/>
          </a:bodyPr>
          <a:lstStyle/>
          <a:p>
            <a:pPr marL="4572">
              <a:spcBef>
                <a:spcPts val="34"/>
              </a:spcBef>
            </a:pPr>
            <a:r>
              <a:rPr sz="1332" b="1" spc="-4" dirty="0">
                <a:solidFill>
                  <a:srgbClr val="F79446"/>
                </a:solidFill>
              </a:rPr>
              <a:t>&lt;/ScrollView&gt;</a:t>
            </a:r>
            <a:endParaRPr sz="1332"/>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BB53D3-190E-44AA-89B3-E3C71CBB5F71}"/>
              </a:ext>
            </a:extLst>
          </p:cNvPr>
          <p:cNvPicPr>
            <a:picLocks noChangeAspect="1"/>
          </p:cNvPicPr>
          <p:nvPr/>
        </p:nvPicPr>
        <p:blipFill rotWithShape="1">
          <a:blip r:embed="rId2"/>
          <a:srcRect l="21350" t="16249" r="4804" b="18218"/>
          <a:stretch/>
        </p:blipFill>
        <p:spPr>
          <a:xfrm>
            <a:off x="2514600" y="969539"/>
            <a:ext cx="5064770" cy="3110972"/>
          </a:xfrm>
          <a:prstGeom prst="rect">
            <a:avLst/>
          </a:prstGeom>
        </p:spPr>
      </p:pic>
      <p:sp>
        <p:nvSpPr>
          <p:cNvPr id="3" name="object 3"/>
          <p:cNvSpPr txBox="1">
            <a:spLocks noGrp="1"/>
          </p:cNvSpPr>
          <p:nvPr>
            <p:ph type="title"/>
          </p:nvPr>
        </p:nvSpPr>
        <p:spPr>
          <a:xfrm>
            <a:off x="2607046" y="461132"/>
            <a:ext cx="2251024" cy="435273"/>
          </a:xfrm>
          <a:prstGeom prst="rect">
            <a:avLst/>
          </a:prstGeom>
        </p:spPr>
        <p:txBody>
          <a:bodyPr spcFirstLastPara="1" vert="horz" wrap="square" lIns="0" tIns="4343" rIns="0" bIns="0" rtlCol="0" anchor="t" anchorCtr="0">
            <a:spAutoFit/>
          </a:bodyPr>
          <a:lstStyle/>
          <a:p>
            <a:pPr marL="4572">
              <a:spcBef>
                <a:spcPts val="34"/>
              </a:spcBef>
            </a:pPr>
            <a:r>
              <a:rPr spc="-16" dirty="0"/>
              <a:t>FrameLayout</a:t>
            </a:r>
          </a:p>
        </p:txBody>
      </p:sp>
      <p:sp>
        <p:nvSpPr>
          <p:cNvPr id="4" name="object 4"/>
          <p:cNvSpPr txBox="1"/>
          <p:nvPr/>
        </p:nvSpPr>
        <p:spPr>
          <a:xfrm>
            <a:off x="3352419" y="2612761"/>
            <a:ext cx="3848252" cy="1251112"/>
          </a:xfrm>
          <a:prstGeom prst="rect">
            <a:avLst/>
          </a:prstGeom>
        </p:spPr>
        <p:txBody>
          <a:bodyPr vert="horz" wrap="square" lIns="0" tIns="4572" rIns="0" bIns="0" rtlCol="0">
            <a:spAutoFit/>
          </a:bodyPr>
          <a:lstStyle/>
          <a:p>
            <a:pPr marL="4572" marR="1829">
              <a:spcBef>
                <a:spcPts val="36"/>
              </a:spcBef>
            </a:pPr>
            <a:r>
              <a:rPr sz="1620" b="1" dirty="0"/>
              <a:t>FrameLayout </a:t>
            </a:r>
            <a:r>
              <a:rPr sz="1620" spc="-2" dirty="0"/>
              <a:t>is </a:t>
            </a:r>
            <a:r>
              <a:rPr sz="1620" dirty="0"/>
              <a:t>the </a:t>
            </a:r>
            <a:r>
              <a:rPr sz="1620" spc="-2" dirty="0"/>
              <a:t>simplest </a:t>
            </a:r>
            <a:r>
              <a:rPr sz="1620" dirty="0"/>
              <a:t>type of  layout object. It's basically </a:t>
            </a:r>
            <a:r>
              <a:rPr sz="1620" spc="-2" dirty="0"/>
              <a:t>a </a:t>
            </a:r>
            <a:r>
              <a:rPr sz="1620" i="1" dirty="0"/>
              <a:t>blank space  </a:t>
            </a:r>
            <a:r>
              <a:rPr sz="1620" i="1" spc="-2" dirty="0"/>
              <a:t>on </a:t>
            </a:r>
            <a:r>
              <a:rPr sz="1620" i="1" dirty="0"/>
              <a:t>your screen </a:t>
            </a:r>
            <a:r>
              <a:rPr sz="1620" i="1" spc="-2" dirty="0"/>
              <a:t>that </a:t>
            </a:r>
            <a:r>
              <a:rPr sz="1620" i="1" dirty="0"/>
              <a:t>you </a:t>
            </a:r>
            <a:r>
              <a:rPr sz="1620" i="1" spc="-2" dirty="0"/>
              <a:t>can later fill with</a:t>
            </a:r>
            <a:r>
              <a:rPr sz="1620" i="1" spc="-27" dirty="0"/>
              <a:t> </a:t>
            </a:r>
            <a:r>
              <a:rPr sz="1620" i="1" spc="-2" dirty="0"/>
              <a:t>a  </a:t>
            </a:r>
            <a:r>
              <a:rPr sz="1620" i="1" dirty="0"/>
              <a:t>single object </a:t>
            </a:r>
            <a:r>
              <a:rPr sz="1620" i="1" spc="-2" dirty="0"/>
              <a:t>—for </a:t>
            </a:r>
            <a:r>
              <a:rPr sz="1620" i="1" dirty="0"/>
              <a:t>example, a picture that  </a:t>
            </a:r>
            <a:r>
              <a:rPr sz="1620" i="1" spc="-2" dirty="0"/>
              <a:t>you will </a:t>
            </a:r>
            <a:r>
              <a:rPr sz="1620" i="1" dirty="0"/>
              <a:t>swap </a:t>
            </a:r>
            <a:r>
              <a:rPr sz="1620" i="1" spc="-2" dirty="0"/>
              <a:t>in and</a:t>
            </a:r>
            <a:r>
              <a:rPr sz="1620" i="1" spc="-16" dirty="0"/>
              <a:t> </a:t>
            </a:r>
            <a:r>
              <a:rPr sz="1620" i="1" spc="-2" dirty="0"/>
              <a:t>out.</a:t>
            </a:r>
            <a:endParaRPr sz="1620"/>
          </a:p>
        </p:txBody>
      </p:sp>
      <p:sp>
        <p:nvSpPr>
          <p:cNvPr id="5" name="object 5"/>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42</a:t>
            </a:r>
            <a:endParaRPr sz="864">
              <a:latin typeface="Calibri"/>
              <a:cs typeface="Calibri"/>
            </a:endParaRPr>
          </a:p>
        </p:txBody>
      </p:sp>
      <p:sp>
        <p:nvSpPr>
          <p:cNvPr id="12" name="Slide Number Placeholder 11">
            <a:extLst>
              <a:ext uri="{FF2B5EF4-FFF2-40B4-BE49-F238E27FC236}">
                <a16:creationId xmlns:a16="http://schemas.microsoft.com/office/drawing/2014/main" id="{97CA68A0-C1E5-4027-82FA-036C9A2AFB2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48</a:t>
            </a:fld>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12"/>
          </p:nvPr>
        </p:nvSpPr>
        <p:spPr>
          <a:xfrm>
            <a:off x="3050085" y="1691898"/>
            <a:ext cx="197532" cy="115416"/>
          </a:xfrm>
          <a:prstGeom prst="rect">
            <a:avLst/>
          </a:prstGeom>
        </p:spPr>
        <p:txBody>
          <a:bodyPr spcFirstLastPara="1" vert="horz" wrap="square" lIns="0" tIns="0" rIns="0" bIns="0" rtlCol="0" anchor="ctr" anchorCtr="0">
            <a:spAutoFit/>
          </a:bodyPr>
          <a:lstStyle/>
          <a:p>
            <a:pPr marL="13716">
              <a:lnSpc>
                <a:spcPts val="857"/>
              </a:lnSpc>
            </a:pPr>
            <a:r>
              <a:rPr dirty="0">
                <a:solidFill>
                  <a:schemeClr val="tx1"/>
                </a:solidFill>
              </a:rPr>
              <a:t>43</a:t>
            </a:r>
          </a:p>
        </p:txBody>
      </p:sp>
      <p:sp>
        <p:nvSpPr>
          <p:cNvPr id="2" name="object 2"/>
          <p:cNvSpPr txBox="1"/>
          <p:nvPr/>
        </p:nvSpPr>
        <p:spPr>
          <a:xfrm>
            <a:off x="2094936" y="709968"/>
            <a:ext cx="5238140" cy="3622299"/>
          </a:xfrm>
          <a:prstGeom prst="rect">
            <a:avLst/>
          </a:prstGeom>
        </p:spPr>
        <p:txBody>
          <a:bodyPr vert="horz" wrap="square" lIns="0" tIns="4343" rIns="0" bIns="0" rtlCol="0">
            <a:spAutoFit/>
          </a:bodyPr>
          <a:lstStyle/>
          <a:p>
            <a:pPr marL="240716" indent="-236372">
              <a:spcBef>
                <a:spcPts val="34"/>
              </a:spcBef>
              <a:buAutoNum type="arabicPeriod"/>
              <a:tabLst>
                <a:tab pos="240944" algn="l"/>
              </a:tabLst>
            </a:pPr>
            <a:r>
              <a:rPr sz="1764" spc="-4" dirty="0">
                <a:solidFill>
                  <a:schemeClr val="tx1"/>
                </a:solidFill>
              </a:rPr>
              <a:t>Android‘s </a:t>
            </a:r>
            <a:r>
              <a:rPr sz="1764" spc="-2" dirty="0">
                <a:solidFill>
                  <a:schemeClr val="tx1"/>
                </a:solidFill>
              </a:rPr>
              <a:t>simplest layout </a:t>
            </a:r>
            <a:r>
              <a:rPr sz="1764" spc="-4" dirty="0">
                <a:solidFill>
                  <a:schemeClr val="tx1"/>
                </a:solidFill>
              </a:rPr>
              <a:t>manager </a:t>
            </a:r>
            <a:r>
              <a:rPr sz="1764" spc="-2" dirty="0">
                <a:solidFill>
                  <a:schemeClr val="tx1"/>
                </a:solidFill>
              </a:rPr>
              <a:t>is</a:t>
            </a:r>
            <a:r>
              <a:rPr sz="1764" spc="20" dirty="0">
                <a:solidFill>
                  <a:schemeClr val="tx1"/>
                </a:solidFill>
              </a:rPr>
              <a:t> </a:t>
            </a:r>
            <a:r>
              <a:rPr sz="1764" spc="-2" dirty="0">
                <a:solidFill>
                  <a:schemeClr val="tx1"/>
                </a:solidFill>
              </a:rPr>
              <a:t>called:</a:t>
            </a:r>
            <a:endParaRPr sz="1764" dirty="0">
              <a:solidFill>
                <a:schemeClr val="tx1"/>
              </a:solidFill>
            </a:endParaRPr>
          </a:p>
          <a:p>
            <a:pPr marL="191110"/>
            <a:r>
              <a:rPr sz="1764" b="1" spc="-2" dirty="0">
                <a:solidFill>
                  <a:schemeClr val="tx1"/>
                </a:solidFill>
              </a:rPr>
              <a:t>Frame</a:t>
            </a:r>
            <a:r>
              <a:rPr sz="1764" b="1" spc="2" dirty="0">
                <a:solidFill>
                  <a:schemeClr val="tx1"/>
                </a:solidFill>
              </a:rPr>
              <a:t> </a:t>
            </a:r>
            <a:r>
              <a:rPr sz="1764" b="1" spc="-2" dirty="0">
                <a:solidFill>
                  <a:schemeClr val="tx1"/>
                </a:solidFill>
              </a:rPr>
              <a:t>Layout.</a:t>
            </a:r>
            <a:endParaRPr sz="1764" dirty="0">
              <a:solidFill>
                <a:schemeClr val="tx1"/>
              </a:solidFill>
            </a:endParaRPr>
          </a:p>
          <a:p>
            <a:pPr>
              <a:spcBef>
                <a:spcPts val="11"/>
              </a:spcBef>
            </a:pPr>
            <a:endParaRPr sz="1944" dirty="0">
              <a:solidFill>
                <a:schemeClr val="tx1"/>
              </a:solidFill>
            </a:endParaRPr>
          </a:p>
          <a:p>
            <a:pPr marL="191110" marR="124587" indent="-186766">
              <a:buAutoNum type="arabicPeriod" startAt="2"/>
              <a:tabLst>
                <a:tab pos="241173" algn="l"/>
              </a:tabLst>
            </a:pPr>
            <a:r>
              <a:rPr sz="1764" spc="-2" dirty="0">
                <a:solidFill>
                  <a:schemeClr val="tx1"/>
                </a:solidFill>
              </a:rPr>
              <a:t>All child elements of the FrameLayout are </a:t>
            </a:r>
            <a:r>
              <a:rPr sz="1764" i="1" spc="-2" dirty="0">
                <a:solidFill>
                  <a:schemeClr val="tx1"/>
                </a:solidFill>
              </a:rPr>
              <a:t>pinned  to the top left corner of the screen; you cannot  specify a different location for a child</a:t>
            </a:r>
            <a:r>
              <a:rPr sz="1764" i="1" spc="20" dirty="0">
                <a:solidFill>
                  <a:schemeClr val="tx1"/>
                </a:solidFill>
              </a:rPr>
              <a:t> </a:t>
            </a:r>
            <a:r>
              <a:rPr sz="1764" i="1" spc="-20" dirty="0">
                <a:solidFill>
                  <a:schemeClr val="tx1"/>
                </a:solidFill>
              </a:rPr>
              <a:t>view.</a:t>
            </a:r>
            <a:endParaRPr sz="1764" dirty="0">
              <a:solidFill>
                <a:schemeClr val="tx1"/>
              </a:solidFill>
            </a:endParaRPr>
          </a:p>
          <a:p>
            <a:pPr>
              <a:spcBef>
                <a:spcPts val="14"/>
              </a:spcBef>
              <a:buFont typeface="Arial"/>
              <a:buAutoNum type="arabicPeriod" startAt="2"/>
            </a:pPr>
            <a:endParaRPr sz="1980" dirty="0">
              <a:solidFill>
                <a:schemeClr val="tx1"/>
              </a:solidFill>
            </a:endParaRPr>
          </a:p>
          <a:p>
            <a:pPr marL="191110" marR="1829" indent="-186766">
              <a:spcBef>
                <a:spcPts val="2"/>
              </a:spcBef>
              <a:buAutoNum type="arabicPeriod" startAt="2"/>
              <a:tabLst>
                <a:tab pos="241173" algn="l"/>
              </a:tabLst>
            </a:pPr>
            <a:r>
              <a:rPr sz="1764" spc="-2" dirty="0">
                <a:solidFill>
                  <a:schemeClr val="tx1"/>
                </a:solidFill>
              </a:rPr>
              <a:t>Adding multiple views to a frame layout just stacks  one on top of the other (overlapping the</a:t>
            </a:r>
            <a:r>
              <a:rPr sz="1764" spc="22" dirty="0">
                <a:solidFill>
                  <a:schemeClr val="tx1"/>
                </a:solidFill>
              </a:rPr>
              <a:t> </a:t>
            </a:r>
            <a:r>
              <a:rPr sz="1764" spc="-2" dirty="0">
                <a:solidFill>
                  <a:schemeClr val="tx1"/>
                </a:solidFill>
              </a:rPr>
              <a:t>views)</a:t>
            </a:r>
            <a:endParaRPr sz="1764" dirty="0">
              <a:solidFill>
                <a:schemeClr val="tx1"/>
              </a:solidFill>
            </a:endParaRPr>
          </a:p>
          <a:p>
            <a:pPr>
              <a:spcBef>
                <a:spcPts val="11"/>
              </a:spcBef>
              <a:buFont typeface="Arial"/>
              <a:buAutoNum type="arabicPeriod" startAt="2"/>
            </a:pPr>
            <a:endParaRPr sz="1944" dirty="0">
              <a:solidFill>
                <a:schemeClr val="tx1"/>
              </a:solidFill>
            </a:endParaRPr>
          </a:p>
          <a:p>
            <a:pPr marL="191110" marR="90754" indent="-186766">
              <a:buAutoNum type="arabicPeriod" startAt="2"/>
              <a:tabLst>
                <a:tab pos="253517" algn="l"/>
              </a:tabLst>
            </a:pPr>
            <a:r>
              <a:rPr sz="1764" spc="-2" dirty="0">
                <a:solidFill>
                  <a:schemeClr val="tx1"/>
                </a:solidFill>
              </a:rPr>
              <a:t>Subsequent child views will simply be drawn over  previous ones, </a:t>
            </a:r>
            <a:r>
              <a:rPr sz="1764" dirty="0">
                <a:solidFill>
                  <a:schemeClr val="tx1"/>
                </a:solidFill>
              </a:rPr>
              <a:t>partially </a:t>
            </a:r>
            <a:r>
              <a:rPr sz="1764" spc="-2" dirty="0">
                <a:solidFill>
                  <a:schemeClr val="tx1"/>
                </a:solidFill>
              </a:rPr>
              <a:t>or totally obscuring them  (unless the newer object is</a:t>
            </a:r>
            <a:r>
              <a:rPr sz="1764" spc="7" dirty="0">
                <a:solidFill>
                  <a:schemeClr val="tx1"/>
                </a:solidFill>
              </a:rPr>
              <a:t> </a:t>
            </a:r>
            <a:r>
              <a:rPr sz="1764" spc="-2" dirty="0">
                <a:solidFill>
                  <a:schemeClr val="tx1"/>
                </a:solidFill>
              </a:rPr>
              <a:t>transparent).</a:t>
            </a:r>
            <a:endParaRPr sz="1764"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036" y="1246876"/>
            <a:ext cx="3732124" cy="1378351"/>
          </a:xfrm>
          <a:prstGeom prst="rect">
            <a:avLst/>
          </a:prstGeom>
        </p:spPr>
        <p:txBody>
          <a:bodyPr spcFirstLastPara="1" vert="horz" wrap="square" lIns="0" tIns="4343" rIns="0" bIns="0" rtlCol="0" anchor="t" anchorCtr="0">
            <a:spAutoFit/>
          </a:bodyPr>
          <a:lstStyle/>
          <a:p>
            <a:pPr marL="4572">
              <a:spcBef>
                <a:spcPts val="34"/>
              </a:spcBef>
            </a:pPr>
            <a:r>
              <a:rPr sz="4464" spc="-2" dirty="0">
                <a:solidFill>
                  <a:schemeClr val="tx1"/>
                </a:solidFill>
              </a:rPr>
              <a:t>1. Linear</a:t>
            </a:r>
            <a:r>
              <a:rPr sz="4464" spc="-16" dirty="0">
                <a:solidFill>
                  <a:schemeClr val="tx1"/>
                </a:solidFill>
              </a:rPr>
              <a:t> </a:t>
            </a:r>
            <a:r>
              <a:rPr sz="4464" spc="-23" dirty="0">
                <a:solidFill>
                  <a:schemeClr val="tx1"/>
                </a:solidFill>
              </a:rPr>
              <a:t>Layout</a:t>
            </a:r>
            <a:endParaRPr sz="4464" dirty="0">
              <a:solidFill>
                <a:schemeClr val="tx1"/>
              </a:solidFill>
            </a:endParaRPr>
          </a:p>
        </p:txBody>
      </p:sp>
      <p:sp>
        <p:nvSpPr>
          <p:cNvPr id="3" name="object 3"/>
          <p:cNvSpPr txBox="1"/>
          <p:nvPr/>
        </p:nvSpPr>
        <p:spPr>
          <a:xfrm>
            <a:off x="2230279" y="2625227"/>
            <a:ext cx="4965649" cy="1101687"/>
          </a:xfrm>
          <a:prstGeom prst="rect">
            <a:avLst/>
          </a:prstGeom>
        </p:spPr>
        <p:txBody>
          <a:bodyPr vert="horz" wrap="square" lIns="0" tIns="4801" rIns="0" bIns="0" rtlCol="0">
            <a:spAutoFit/>
          </a:bodyPr>
          <a:lstStyle/>
          <a:p>
            <a:pPr marL="4572">
              <a:spcBef>
                <a:spcPts val="34"/>
              </a:spcBef>
              <a:buSzPts val="1400"/>
            </a:pPr>
            <a:r>
              <a:rPr sz="2376" spc="-2" dirty="0">
                <a:solidFill>
                  <a:schemeClr val="tx1"/>
                </a:solidFill>
                <a:latin typeface="Calibri"/>
                <a:ea typeface="Calibri"/>
                <a:cs typeface="Calibri"/>
                <a:sym typeface="Calibri"/>
              </a:rPr>
              <a:t>LinearLayout is a box model –  widgets or child containers are lined  up in a column or row, one after the  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542" y="55044"/>
            <a:ext cx="2606057" cy="435273"/>
          </a:xfrm>
          <a:prstGeom prst="rect">
            <a:avLst/>
          </a:prstGeom>
        </p:spPr>
        <p:txBody>
          <a:bodyPr spcFirstLastPara="1" vert="horz" wrap="square" lIns="0" tIns="4343" rIns="0" bIns="0" rtlCol="0" anchor="t" anchorCtr="0">
            <a:spAutoFit/>
          </a:bodyPr>
          <a:lstStyle/>
          <a:p>
            <a:pPr marL="4572">
              <a:spcBef>
                <a:spcPts val="34"/>
              </a:spcBef>
            </a:pPr>
            <a:r>
              <a:rPr spc="-16" dirty="0"/>
              <a:t>FrameLayout</a:t>
            </a:r>
          </a:p>
        </p:txBody>
      </p:sp>
      <p:sp>
        <p:nvSpPr>
          <p:cNvPr id="4" name="object 4"/>
          <p:cNvSpPr txBox="1"/>
          <p:nvPr/>
        </p:nvSpPr>
        <p:spPr>
          <a:xfrm>
            <a:off x="35542" y="370765"/>
            <a:ext cx="4967111" cy="1223540"/>
          </a:xfrm>
          <a:prstGeom prst="rect">
            <a:avLst/>
          </a:prstGeom>
        </p:spPr>
        <p:txBody>
          <a:bodyPr vert="horz" wrap="square" lIns="0" tIns="4572" rIns="0" bIns="0" rtlCol="0">
            <a:spAutoFit/>
          </a:bodyPr>
          <a:lstStyle/>
          <a:p>
            <a:pPr algn="l"/>
            <a:r>
              <a:rPr lang="en-IN" sz="1584" dirty="0" err="1">
                <a:solidFill>
                  <a:schemeClr val="tx1"/>
                </a:solidFill>
                <a:latin typeface="Roboto" panose="02000000000000000000" pitchFamily="2" charset="0"/>
              </a:rPr>
              <a:t>android:foregroundGravity</a:t>
            </a:r>
            <a:r>
              <a:rPr lang="en-IN" sz="1584" dirty="0">
                <a:solidFill>
                  <a:schemeClr val="tx1"/>
                </a:solidFill>
                <a:latin typeface="Roboto" panose="02000000000000000000" pitchFamily="2" charset="0"/>
              </a:rPr>
              <a:t>: </a:t>
            </a:r>
            <a:r>
              <a:rPr lang="en-US" sz="1584" dirty="0">
                <a:solidFill>
                  <a:schemeClr val="tx1"/>
                </a:solidFill>
                <a:latin typeface="Roboto" panose="02000000000000000000" pitchFamily="2" charset="0"/>
              </a:rPr>
              <a:t>The gravity defaults to fill.</a:t>
            </a:r>
          </a:p>
          <a:p>
            <a:pPr algn="l"/>
            <a:r>
              <a:rPr lang="en-US" sz="1584" dirty="0">
                <a:solidFill>
                  <a:schemeClr val="tx1"/>
                </a:solidFill>
                <a:latin typeface="Roboto" panose="02000000000000000000" pitchFamily="2" charset="0"/>
              </a:rPr>
              <a:t>Must be one or more (separated by '|') of the following constant values.</a:t>
            </a:r>
          </a:p>
          <a:p>
            <a:pPr algn="l"/>
            <a:endParaRPr lang="en-IN" sz="1584" dirty="0">
              <a:solidFill>
                <a:schemeClr val="tx1"/>
              </a:solidFill>
              <a:latin typeface="Roboto" panose="02000000000000000000" pitchFamily="2" charset="0"/>
            </a:endParaRPr>
          </a:p>
          <a:p>
            <a:pPr algn="l"/>
            <a:endParaRPr lang="en-IN" sz="1584" dirty="0">
              <a:solidFill>
                <a:schemeClr val="tx1"/>
              </a:solidFill>
              <a:latin typeface="Roboto" panose="02000000000000000000" pitchFamily="2" charset="0"/>
            </a:endParaRPr>
          </a:p>
        </p:txBody>
      </p:sp>
      <p:sp>
        <p:nvSpPr>
          <p:cNvPr id="5" name="object 5"/>
          <p:cNvSpPr txBox="1"/>
          <p:nvPr/>
        </p:nvSpPr>
        <p:spPr>
          <a:xfrm>
            <a:off x="1592007" y="4929311"/>
            <a:ext cx="110871" cy="208775"/>
          </a:xfrm>
          <a:prstGeom prst="rect">
            <a:avLst/>
          </a:prstGeom>
        </p:spPr>
        <p:txBody>
          <a:bodyPr vert="horz" wrap="square" lIns="0" tIns="0" rIns="0" bIns="0" rtlCol="0">
            <a:spAutoFit/>
          </a:bodyPr>
          <a:lstStyle/>
          <a:p>
            <a:pPr>
              <a:lnSpc>
                <a:spcPts val="821"/>
              </a:lnSpc>
            </a:pPr>
            <a:r>
              <a:rPr sz="864" spc="-2" dirty="0">
                <a:solidFill>
                  <a:srgbClr val="878787"/>
                </a:solidFill>
                <a:latin typeface="Calibri"/>
                <a:cs typeface="Calibri"/>
              </a:rPr>
              <a:t>42</a:t>
            </a:r>
            <a:endParaRPr sz="864">
              <a:latin typeface="Calibri"/>
              <a:cs typeface="Calibri"/>
            </a:endParaRPr>
          </a:p>
        </p:txBody>
      </p:sp>
      <p:sp>
        <p:nvSpPr>
          <p:cNvPr id="6" name="object 6"/>
          <p:cNvSpPr/>
          <p:nvPr/>
        </p:nvSpPr>
        <p:spPr>
          <a:xfrm>
            <a:off x="1143000" y="4423409"/>
            <a:ext cx="6858000" cy="720090"/>
          </a:xfrm>
          <a:custGeom>
            <a:avLst/>
            <a:gdLst/>
            <a:ahLst/>
            <a:cxnLst/>
            <a:rect l="l" t="t" r="r" b="b"/>
            <a:pathLst>
              <a:path w="19050000" h="2000250">
                <a:moveTo>
                  <a:pt x="19050000" y="0"/>
                </a:moveTo>
                <a:lnTo>
                  <a:pt x="0" y="0"/>
                </a:lnTo>
                <a:lnTo>
                  <a:pt x="0" y="2000249"/>
                </a:lnTo>
                <a:lnTo>
                  <a:pt x="19050000" y="2000249"/>
                </a:lnTo>
                <a:lnTo>
                  <a:pt x="19050000" y="0"/>
                </a:lnTo>
                <a:close/>
              </a:path>
            </a:pathLst>
          </a:custGeom>
          <a:solidFill>
            <a:srgbClr val="FFFFFF"/>
          </a:solidFill>
        </p:spPr>
        <p:txBody>
          <a:bodyPr wrap="square" lIns="0" tIns="0" rIns="0" bIns="0" rtlCol="0"/>
          <a:lstStyle/>
          <a:p>
            <a:endParaRPr sz="504"/>
          </a:p>
        </p:txBody>
      </p:sp>
      <p:pic>
        <p:nvPicPr>
          <p:cNvPr id="9" name="Picture 8">
            <a:extLst>
              <a:ext uri="{FF2B5EF4-FFF2-40B4-BE49-F238E27FC236}">
                <a16:creationId xmlns:a16="http://schemas.microsoft.com/office/drawing/2014/main" id="{0AC5F086-8C5A-461E-BFF4-AAF8157570AD}"/>
              </a:ext>
            </a:extLst>
          </p:cNvPr>
          <p:cNvPicPr>
            <a:picLocks noChangeAspect="1"/>
          </p:cNvPicPr>
          <p:nvPr/>
        </p:nvPicPr>
        <p:blipFill>
          <a:blip r:embed="rId2"/>
          <a:stretch>
            <a:fillRect/>
          </a:stretch>
        </p:blipFill>
        <p:spPr>
          <a:xfrm>
            <a:off x="1647442" y="973624"/>
            <a:ext cx="6185316" cy="4169876"/>
          </a:xfrm>
          <a:prstGeom prst="rect">
            <a:avLst/>
          </a:prstGeom>
        </p:spPr>
      </p:pic>
      <p:sp>
        <p:nvSpPr>
          <p:cNvPr id="2" name="Slide Number Placeholder 1">
            <a:extLst>
              <a:ext uri="{FF2B5EF4-FFF2-40B4-BE49-F238E27FC236}">
                <a16:creationId xmlns:a16="http://schemas.microsoft.com/office/drawing/2014/main" id="{DBB29A9C-2328-4959-9194-32519626C702}"/>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50</a:t>
            </a:fld>
            <a:endParaRPr lang="en-IN" dirty="0"/>
          </a:p>
        </p:txBody>
      </p:sp>
    </p:spTree>
    <p:extLst>
      <p:ext uri="{BB962C8B-B14F-4D97-AF65-F5344CB8AC3E}">
        <p14:creationId xmlns:p14="http://schemas.microsoft.com/office/powerpoint/2010/main" val="23433880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A6D2A-D831-4FA5-B83A-4BACD39BDA8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FD1C42D-EDAD-4A65-9777-16BD797C3602}"/>
              </a:ext>
            </a:extLst>
          </p:cNvPr>
          <p:cNvSpPr>
            <a:spLocks noGrp="1"/>
          </p:cNvSpPr>
          <p:nvPr>
            <p:ph idx="1"/>
          </p:nvPr>
        </p:nvSpPr>
        <p:spPr/>
        <p:txBody>
          <a:bodyPr/>
          <a:lstStyle/>
          <a:p>
            <a:endParaRPr lang="en-IN"/>
          </a:p>
        </p:txBody>
      </p:sp>
      <p:pic>
        <p:nvPicPr>
          <p:cNvPr id="2050" name="Picture 2" descr="Frame Layout Example Using Gravity">
            <a:extLst>
              <a:ext uri="{FF2B5EF4-FFF2-40B4-BE49-F238E27FC236}">
                <a16:creationId xmlns:a16="http://schemas.microsoft.com/office/drawing/2014/main" id="{0140A727-5E77-4FFA-9BC5-FBF2F5C6F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45" b="13530"/>
          <a:stretch/>
        </p:blipFill>
        <p:spPr bwMode="auto">
          <a:xfrm>
            <a:off x="5389244" y="0"/>
            <a:ext cx="3754756" cy="51508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rame Layout In Android">
            <a:extLst>
              <a:ext uri="{FF2B5EF4-FFF2-40B4-BE49-F238E27FC236}">
                <a16:creationId xmlns:a16="http://schemas.microsoft.com/office/drawing/2014/main" id="{124A52D6-248D-49BF-BF71-DA020E54A1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90" t="3546"/>
          <a:stretch/>
        </p:blipFill>
        <p:spPr bwMode="auto">
          <a:xfrm>
            <a:off x="2120927" y="53328"/>
            <a:ext cx="3268317" cy="50516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1311456-27FD-4382-A859-42B3135A4973}"/>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51</a:t>
            </a:fld>
            <a:endParaRPr lang="en-IN" dirty="0"/>
          </a:p>
        </p:txBody>
      </p:sp>
    </p:spTree>
    <p:extLst>
      <p:ext uri="{BB962C8B-B14F-4D97-AF65-F5344CB8AC3E}">
        <p14:creationId xmlns:p14="http://schemas.microsoft.com/office/powerpoint/2010/main" val="4294613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9534" y="1869491"/>
            <a:ext cx="5286375" cy="435273"/>
          </a:xfrm>
          <a:prstGeom prst="rect">
            <a:avLst/>
          </a:prstGeom>
        </p:spPr>
        <p:txBody>
          <a:bodyPr spcFirstLastPara="1" vert="horz" wrap="square" lIns="0" tIns="4343" rIns="0" bIns="0" rtlCol="0" anchor="t" anchorCtr="0">
            <a:spAutoFit/>
          </a:bodyPr>
          <a:lstStyle/>
          <a:p>
            <a:pPr marL="4572">
              <a:spcBef>
                <a:spcPts val="34"/>
              </a:spcBef>
            </a:pPr>
            <a:r>
              <a:rPr b="0" dirty="0">
                <a:latin typeface="Calibri"/>
                <a:cs typeface="Calibri"/>
              </a:rPr>
              <a:t>User </a:t>
            </a:r>
            <a:r>
              <a:rPr spc="-16" dirty="0"/>
              <a:t>Interface </a:t>
            </a:r>
            <a:r>
              <a:rPr spc="-7" dirty="0"/>
              <a:t>Screen</a:t>
            </a:r>
            <a:r>
              <a:rPr spc="-13" dirty="0"/>
              <a:t> </a:t>
            </a:r>
            <a:r>
              <a:rPr spc="-5" dirty="0"/>
              <a:t>elements</a:t>
            </a:r>
          </a:p>
        </p:txBody>
      </p:sp>
      <p:sp>
        <p:nvSpPr>
          <p:cNvPr id="3" name="object 3"/>
          <p:cNvSpPr txBox="1">
            <a:spLocks noGrp="1"/>
          </p:cNvSpPr>
          <p:nvPr>
            <p:ph type="sldNum" sz="quarter" idx="12"/>
          </p:nvPr>
        </p:nvSpPr>
        <p:spPr>
          <a:xfrm>
            <a:off x="3050085" y="1691898"/>
            <a:ext cx="197532" cy="115416"/>
          </a:xfrm>
          <a:prstGeom prst="rect">
            <a:avLst/>
          </a:prstGeom>
        </p:spPr>
        <p:txBody>
          <a:bodyPr spcFirstLastPara="1" vert="horz" wrap="square" lIns="0" tIns="0" rIns="0" bIns="0" rtlCol="0" anchor="ctr" anchorCtr="0">
            <a:spAutoFit/>
          </a:bodyPr>
          <a:lstStyle/>
          <a:p>
            <a:pPr marL="13716">
              <a:lnSpc>
                <a:spcPts val="857"/>
              </a:lnSpc>
            </a:pPr>
            <a:r>
              <a:rPr dirty="0"/>
              <a:t>44</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3DAD-13CD-4E83-8A37-2FB5474CF8AC}"/>
              </a:ext>
            </a:extLst>
          </p:cNvPr>
          <p:cNvSpPr>
            <a:spLocks noGrp="1"/>
          </p:cNvSpPr>
          <p:nvPr>
            <p:ph type="title"/>
          </p:nvPr>
        </p:nvSpPr>
        <p:spPr/>
        <p:txBody>
          <a:bodyPr/>
          <a:lstStyle/>
          <a:p>
            <a:r>
              <a:rPr lang="en-US" dirty="0"/>
              <a:t>Gradient</a:t>
            </a:r>
            <a:endParaRPr lang="en-IN" dirty="0"/>
          </a:p>
        </p:txBody>
      </p:sp>
      <p:pic>
        <p:nvPicPr>
          <p:cNvPr id="5122" name="Picture 2" descr="android gradient background">
            <a:extLst>
              <a:ext uri="{FF2B5EF4-FFF2-40B4-BE49-F238E27FC236}">
                <a16:creationId xmlns:a16="http://schemas.microsoft.com/office/drawing/2014/main" id="{5D5452FB-2C21-44CA-9538-382FEBD7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88" y="2352294"/>
            <a:ext cx="1399032" cy="2513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22694F-BD98-40C2-87DF-CD742840FE1E}"/>
              </a:ext>
            </a:extLst>
          </p:cNvPr>
          <p:cNvSpPr txBox="1"/>
          <p:nvPr/>
        </p:nvSpPr>
        <p:spPr>
          <a:xfrm>
            <a:off x="6876288" y="1748790"/>
            <a:ext cx="1612942" cy="385939"/>
          </a:xfrm>
          <a:prstGeom prst="rect">
            <a:avLst/>
          </a:prstGeom>
          <a:noFill/>
        </p:spPr>
        <p:txBody>
          <a:bodyPr wrap="none" rtlCol="0">
            <a:spAutoFit/>
          </a:bodyPr>
          <a:lstStyle/>
          <a:p>
            <a:r>
              <a:rPr lang="en-IN" sz="1908" b="1" dirty="0"/>
              <a:t>Sweep Style</a:t>
            </a:r>
          </a:p>
        </p:txBody>
      </p:sp>
      <p:pic>
        <p:nvPicPr>
          <p:cNvPr id="6146" name="Picture 2">
            <a:extLst>
              <a:ext uri="{FF2B5EF4-FFF2-40B4-BE49-F238E27FC236}">
                <a16:creationId xmlns:a16="http://schemas.microsoft.com/office/drawing/2014/main" id="{77A3EDAA-D8E7-4238-A207-F895A57D9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952" y="2357733"/>
            <a:ext cx="1409319" cy="25168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1DB5D-7191-4BA5-9C0B-3CE26BAB44FB}"/>
              </a:ext>
            </a:extLst>
          </p:cNvPr>
          <p:cNvSpPr txBox="1"/>
          <p:nvPr/>
        </p:nvSpPr>
        <p:spPr>
          <a:xfrm>
            <a:off x="4292282" y="1748790"/>
            <a:ext cx="1569660" cy="385939"/>
          </a:xfrm>
          <a:prstGeom prst="rect">
            <a:avLst/>
          </a:prstGeom>
          <a:noFill/>
        </p:spPr>
        <p:txBody>
          <a:bodyPr wrap="none" rtlCol="0">
            <a:spAutoFit/>
          </a:bodyPr>
          <a:lstStyle/>
          <a:p>
            <a:r>
              <a:rPr lang="en-IN" sz="1908" b="1" dirty="0"/>
              <a:t>Radial Style</a:t>
            </a:r>
          </a:p>
        </p:txBody>
      </p:sp>
      <p:pic>
        <p:nvPicPr>
          <p:cNvPr id="7170" name="Picture 2" descr="android gradient background">
            <a:extLst>
              <a:ext uri="{FF2B5EF4-FFF2-40B4-BE49-F238E27FC236}">
                <a16:creationId xmlns:a16="http://schemas.microsoft.com/office/drawing/2014/main" id="{A3325AEA-7B15-4425-A000-183523D66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260" y="2348274"/>
            <a:ext cx="1395603" cy="2503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05DCFB4-A62A-45AC-ABE9-7AAB6F975049}"/>
              </a:ext>
            </a:extLst>
          </p:cNvPr>
          <p:cNvSpPr txBox="1"/>
          <p:nvPr/>
        </p:nvSpPr>
        <p:spPr>
          <a:xfrm>
            <a:off x="1254260" y="1748790"/>
            <a:ext cx="1569660" cy="385939"/>
          </a:xfrm>
          <a:prstGeom prst="rect">
            <a:avLst/>
          </a:prstGeom>
          <a:noFill/>
        </p:spPr>
        <p:txBody>
          <a:bodyPr wrap="none" rtlCol="0">
            <a:spAutoFit/>
          </a:bodyPr>
          <a:lstStyle/>
          <a:p>
            <a:r>
              <a:rPr lang="en-IN" sz="1908" b="1" dirty="0"/>
              <a:t>Linear Style</a:t>
            </a:r>
          </a:p>
        </p:txBody>
      </p:sp>
      <p:pic>
        <p:nvPicPr>
          <p:cNvPr id="7" name="Picture 6">
            <a:extLst>
              <a:ext uri="{FF2B5EF4-FFF2-40B4-BE49-F238E27FC236}">
                <a16:creationId xmlns:a16="http://schemas.microsoft.com/office/drawing/2014/main" id="{CFCD66E0-DDF6-43B9-A177-8DF6D8F0279D}"/>
              </a:ext>
            </a:extLst>
          </p:cNvPr>
          <p:cNvPicPr>
            <a:picLocks noChangeAspect="1"/>
          </p:cNvPicPr>
          <p:nvPr/>
        </p:nvPicPr>
        <p:blipFill>
          <a:blip r:embed="rId5"/>
          <a:stretch>
            <a:fillRect/>
          </a:stretch>
        </p:blipFill>
        <p:spPr>
          <a:xfrm>
            <a:off x="4554710" y="82647"/>
            <a:ext cx="2602646" cy="1583847"/>
          </a:xfrm>
          <a:prstGeom prst="rect">
            <a:avLst/>
          </a:prstGeom>
        </p:spPr>
      </p:pic>
      <p:sp>
        <p:nvSpPr>
          <p:cNvPr id="6" name="Slide Number Placeholder 5">
            <a:extLst>
              <a:ext uri="{FF2B5EF4-FFF2-40B4-BE49-F238E27FC236}">
                <a16:creationId xmlns:a16="http://schemas.microsoft.com/office/drawing/2014/main" id="{A3867D60-D5F9-4F8E-8C64-A420CFE82017}"/>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53</a:t>
            </a:fld>
            <a:endParaRPr lang="en-IN" dirty="0"/>
          </a:p>
        </p:txBody>
      </p:sp>
    </p:spTree>
    <p:extLst>
      <p:ext uri="{BB962C8B-B14F-4D97-AF65-F5344CB8AC3E}">
        <p14:creationId xmlns:p14="http://schemas.microsoft.com/office/powerpoint/2010/main" val="1695224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2182" y="433700"/>
            <a:ext cx="2558720" cy="435273"/>
          </a:xfrm>
          <a:prstGeom prst="rect">
            <a:avLst/>
          </a:prstGeom>
        </p:spPr>
        <p:txBody>
          <a:bodyPr spcFirstLastPara="1" vert="horz" wrap="square" lIns="0" tIns="4343" rIns="0" bIns="0" rtlCol="0" anchor="t" anchorCtr="0">
            <a:spAutoFit/>
          </a:bodyPr>
          <a:lstStyle/>
          <a:p>
            <a:pPr marL="4572">
              <a:spcBef>
                <a:spcPts val="34"/>
              </a:spcBef>
            </a:pPr>
            <a:r>
              <a:rPr spc="-4" dirty="0"/>
              <a:t>The </a:t>
            </a:r>
            <a:r>
              <a:rPr spc="-7" dirty="0"/>
              <a:t>View</a:t>
            </a:r>
            <a:r>
              <a:rPr spc="-22" dirty="0"/>
              <a:t> </a:t>
            </a:r>
            <a:r>
              <a:rPr spc="-4" dirty="0"/>
              <a:t>Class</a:t>
            </a:r>
          </a:p>
        </p:txBody>
      </p:sp>
      <p:sp>
        <p:nvSpPr>
          <p:cNvPr id="3" name="object 3"/>
          <p:cNvSpPr txBox="1"/>
          <p:nvPr/>
        </p:nvSpPr>
        <p:spPr>
          <a:xfrm>
            <a:off x="1921246" y="1215723"/>
            <a:ext cx="5525262" cy="2910900"/>
          </a:xfrm>
          <a:prstGeom prst="rect">
            <a:avLst/>
          </a:prstGeom>
        </p:spPr>
        <p:txBody>
          <a:bodyPr vert="horz" wrap="square" lIns="0" tIns="18517" rIns="0" bIns="0" rtlCol="0">
            <a:spAutoFit/>
          </a:bodyPr>
          <a:lstStyle/>
          <a:p>
            <a:pPr marL="139903" marR="1829" indent="-135560">
              <a:lnSpc>
                <a:spcPts val="2833"/>
              </a:lnSpc>
              <a:spcBef>
                <a:spcPts val="146"/>
              </a:spcBef>
              <a:buFont typeface="Arial"/>
              <a:buChar char="•"/>
              <a:tabLst>
                <a:tab pos="193853" algn="l"/>
              </a:tabLst>
            </a:pPr>
            <a:r>
              <a:rPr sz="504" dirty="0"/>
              <a:t>	</a:t>
            </a:r>
            <a:r>
              <a:rPr sz="2376" spc="-2" dirty="0">
                <a:latin typeface="Calibri"/>
                <a:cs typeface="Calibri"/>
              </a:rPr>
              <a:t>The </a:t>
            </a:r>
            <a:r>
              <a:rPr sz="2376" b="1" spc="-7" dirty="0">
                <a:latin typeface="Calibri"/>
                <a:cs typeface="Calibri"/>
              </a:rPr>
              <a:t>Viewclass </a:t>
            </a:r>
            <a:r>
              <a:rPr sz="2376" spc="-9" dirty="0">
                <a:latin typeface="Calibri"/>
                <a:cs typeface="Calibri"/>
              </a:rPr>
              <a:t>represents </a:t>
            </a:r>
            <a:r>
              <a:rPr sz="2376" dirty="0">
                <a:latin typeface="Calibri"/>
                <a:cs typeface="Calibri"/>
              </a:rPr>
              <a:t>the </a:t>
            </a:r>
            <a:r>
              <a:rPr sz="2376" spc="-4" dirty="0">
                <a:latin typeface="Calibri"/>
                <a:cs typeface="Calibri"/>
              </a:rPr>
              <a:t>basic </a:t>
            </a:r>
            <a:r>
              <a:rPr sz="2376" spc="-2" dirty="0">
                <a:latin typeface="Calibri"/>
                <a:cs typeface="Calibri"/>
              </a:rPr>
              <a:t>building  </a:t>
            </a:r>
            <a:r>
              <a:rPr sz="2376" spc="-4" dirty="0">
                <a:latin typeface="Calibri"/>
                <a:cs typeface="Calibri"/>
              </a:rPr>
              <a:t>block </a:t>
            </a:r>
            <a:r>
              <a:rPr sz="2376" spc="-18" dirty="0">
                <a:latin typeface="Calibri"/>
                <a:cs typeface="Calibri"/>
              </a:rPr>
              <a:t>for </a:t>
            </a:r>
            <a:r>
              <a:rPr sz="2376" spc="-4" dirty="0">
                <a:latin typeface="Calibri"/>
                <a:cs typeface="Calibri"/>
              </a:rPr>
              <a:t>user </a:t>
            </a:r>
            <a:r>
              <a:rPr sz="2376" spc="-13" dirty="0">
                <a:latin typeface="Calibri"/>
                <a:cs typeface="Calibri"/>
              </a:rPr>
              <a:t>interface</a:t>
            </a:r>
            <a:r>
              <a:rPr sz="2376" spc="2" dirty="0">
                <a:latin typeface="Calibri"/>
                <a:cs typeface="Calibri"/>
              </a:rPr>
              <a:t> </a:t>
            </a:r>
            <a:r>
              <a:rPr sz="2376" spc="-5" dirty="0">
                <a:latin typeface="Calibri"/>
                <a:cs typeface="Calibri"/>
              </a:rPr>
              <a:t>components</a:t>
            </a:r>
            <a:endParaRPr sz="2376">
              <a:latin typeface="Calibri"/>
              <a:cs typeface="Calibri"/>
            </a:endParaRPr>
          </a:p>
          <a:p>
            <a:pPr marL="139903" marR="172136" indent="-135560">
              <a:lnSpc>
                <a:spcPts val="2833"/>
              </a:lnSpc>
              <a:spcBef>
                <a:spcPts val="36"/>
              </a:spcBef>
              <a:buFont typeface="Arial"/>
              <a:buChar char="•"/>
              <a:tabLst>
                <a:tab pos="193853" algn="l"/>
              </a:tabLst>
            </a:pPr>
            <a:r>
              <a:rPr sz="504" dirty="0"/>
              <a:t>	</a:t>
            </a:r>
            <a:r>
              <a:rPr sz="2376" dirty="0">
                <a:latin typeface="Calibri"/>
                <a:cs typeface="Calibri"/>
              </a:rPr>
              <a:t>A </a:t>
            </a:r>
            <a:r>
              <a:rPr sz="2376" b="1" spc="-5" dirty="0">
                <a:latin typeface="Calibri"/>
                <a:cs typeface="Calibri"/>
              </a:rPr>
              <a:t>View </a:t>
            </a:r>
            <a:r>
              <a:rPr sz="2376" spc="-2" dirty="0">
                <a:latin typeface="Calibri"/>
                <a:cs typeface="Calibri"/>
              </a:rPr>
              <a:t>occupies </a:t>
            </a:r>
            <a:r>
              <a:rPr sz="2376" dirty="0">
                <a:latin typeface="Calibri"/>
                <a:cs typeface="Calibri"/>
              </a:rPr>
              <a:t>a </a:t>
            </a:r>
            <a:r>
              <a:rPr sz="2376" spc="-7" dirty="0">
                <a:latin typeface="Calibri"/>
                <a:cs typeface="Calibri"/>
              </a:rPr>
              <a:t>rectangular </a:t>
            </a:r>
            <a:r>
              <a:rPr sz="2376" spc="-9" dirty="0">
                <a:latin typeface="Calibri"/>
                <a:cs typeface="Calibri"/>
              </a:rPr>
              <a:t>area </a:t>
            </a:r>
            <a:r>
              <a:rPr sz="2376" spc="-2" dirty="0">
                <a:latin typeface="Calibri"/>
                <a:cs typeface="Calibri"/>
              </a:rPr>
              <a:t>on </a:t>
            </a:r>
            <a:r>
              <a:rPr sz="2376" spc="-4" dirty="0">
                <a:latin typeface="Calibri"/>
                <a:cs typeface="Calibri"/>
              </a:rPr>
              <a:t>the  </a:t>
            </a:r>
            <a:r>
              <a:rPr sz="2376" spc="-5" dirty="0">
                <a:latin typeface="Calibri"/>
                <a:cs typeface="Calibri"/>
              </a:rPr>
              <a:t>screen </a:t>
            </a:r>
            <a:r>
              <a:rPr sz="2376" spc="-4" dirty="0">
                <a:latin typeface="Calibri"/>
                <a:cs typeface="Calibri"/>
              </a:rPr>
              <a:t>and </a:t>
            </a:r>
            <a:r>
              <a:rPr sz="2376" dirty="0">
                <a:latin typeface="Calibri"/>
                <a:cs typeface="Calibri"/>
              </a:rPr>
              <a:t>is </a:t>
            </a:r>
            <a:r>
              <a:rPr sz="2376" spc="-2" dirty="0">
                <a:latin typeface="Calibri"/>
                <a:cs typeface="Calibri"/>
              </a:rPr>
              <a:t>responsible </a:t>
            </a:r>
            <a:r>
              <a:rPr sz="2376" spc="-18" dirty="0">
                <a:latin typeface="Calibri"/>
                <a:cs typeface="Calibri"/>
              </a:rPr>
              <a:t>for </a:t>
            </a:r>
            <a:r>
              <a:rPr sz="2376" i="1" spc="-2" dirty="0">
                <a:latin typeface="Calibri"/>
                <a:cs typeface="Calibri"/>
              </a:rPr>
              <a:t>drawing</a:t>
            </a:r>
            <a:r>
              <a:rPr sz="2376" i="1" spc="-34" dirty="0">
                <a:latin typeface="Calibri"/>
                <a:cs typeface="Calibri"/>
              </a:rPr>
              <a:t> </a:t>
            </a:r>
            <a:r>
              <a:rPr sz="2376" dirty="0">
                <a:latin typeface="Calibri"/>
                <a:cs typeface="Calibri"/>
              </a:rPr>
              <a:t>and</a:t>
            </a:r>
            <a:endParaRPr sz="2376">
              <a:latin typeface="Calibri"/>
              <a:cs typeface="Calibri"/>
            </a:endParaRPr>
          </a:p>
          <a:p>
            <a:pPr marL="139903">
              <a:lnSpc>
                <a:spcPts val="2761"/>
              </a:lnSpc>
            </a:pPr>
            <a:r>
              <a:rPr sz="2376" i="1" spc="-7" dirty="0">
                <a:latin typeface="Calibri"/>
                <a:cs typeface="Calibri"/>
              </a:rPr>
              <a:t>event</a:t>
            </a:r>
            <a:r>
              <a:rPr sz="2376" i="1" spc="-16" dirty="0">
                <a:latin typeface="Calibri"/>
                <a:cs typeface="Calibri"/>
              </a:rPr>
              <a:t> </a:t>
            </a:r>
            <a:r>
              <a:rPr sz="2376" i="1" spc="-2" dirty="0">
                <a:latin typeface="Calibri"/>
                <a:cs typeface="Calibri"/>
              </a:rPr>
              <a:t>handling.</a:t>
            </a:r>
            <a:endParaRPr sz="2376">
              <a:latin typeface="Calibri"/>
              <a:cs typeface="Calibri"/>
            </a:endParaRPr>
          </a:p>
          <a:p>
            <a:pPr marL="139903" marR="356159" indent="-135560">
              <a:lnSpc>
                <a:spcPct val="99700"/>
              </a:lnSpc>
              <a:spcBef>
                <a:spcPts val="25"/>
              </a:spcBef>
              <a:buFont typeface="Arial"/>
              <a:buChar char="•"/>
              <a:tabLst>
                <a:tab pos="193853" algn="l"/>
                <a:tab pos="1600200" algn="l"/>
                <a:tab pos="1734388" algn="l"/>
                <a:tab pos="3458947" algn="l"/>
              </a:tabLst>
            </a:pPr>
            <a:r>
              <a:rPr sz="504" dirty="0"/>
              <a:t>	</a:t>
            </a:r>
            <a:r>
              <a:rPr sz="2376" spc="-5" dirty="0">
                <a:latin typeface="Calibri"/>
                <a:cs typeface="Calibri"/>
              </a:rPr>
              <a:t>View</a:t>
            </a:r>
            <a:r>
              <a:rPr sz="2376" dirty="0">
                <a:latin typeface="Calibri"/>
                <a:cs typeface="Calibri"/>
              </a:rPr>
              <a:t> is</a:t>
            </a:r>
            <a:r>
              <a:rPr sz="2376" spc="2" dirty="0">
                <a:latin typeface="Calibri"/>
                <a:cs typeface="Calibri"/>
              </a:rPr>
              <a:t> </a:t>
            </a:r>
            <a:r>
              <a:rPr sz="2376" dirty="0">
                <a:latin typeface="Calibri"/>
                <a:cs typeface="Calibri"/>
              </a:rPr>
              <a:t>the	</a:t>
            </a:r>
            <a:r>
              <a:rPr sz="2376" spc="-4" dirty="0">
                <a:latin typeface="Calibri"/>
                <a:cs typeface="Calibri"/>
              </a:rPr>
              <a:t>base </a:t>
            </a:r>
            <a:r>
              <a:rPr sz="2376" spc="-2" dirty="0">
                <a:latin typeface="Calibri"/>
                <a:cs typeface="Calibri"/>
              </a:rPr>
              <a:t>class </a:t>
            </a:r>
            <a:r>
              <a:rPr sz="2376" spc="-16" dirty="0">
                <a:latin typeface="Calibri"/>
                <a:cs typeface="Calibri"/>
              </a:rPr>
              <a:t>for  </a:t>
            </a:r>
            <a:r>
              <a:rPr sz="2376" b="1" i="1" spc="-5" dirty="0">
                <a:latin typeface="Calibri"/>
                <a:cs typeface="Calibri"/>
              </a:rPr>
              <a:t>widgets, </a:t>
            </a:r>
            <a:r>
              <a:rPr sz="2376" dirty="0">
                <a:latin typeface="Calibri"/>
                <a:cs typeface="Calibri"/>
              </a:rPr>
              <a:t>which </a:t>
            </a:r>
            <a:r>
              <a:rPr sz="2376" spc="-13" dirty="0">
                <a:latin typeface="Calibri"/>
                <a:cs typeface="Calibri"/>
              </a:rPr>
              <a:t>are </a:t>
            </a:r>
            <a:r>
              <a:rPr sz="2376" spc="-4" dirty="0">
                <a:latin typeface="Calibri"/>
                <a:cs typeface="Calibri"/>
              </a:rPr>
              <a:t>used </a:t>
            </a:r>
            <a:r>
              <a:rPr sz="2376" spc="-14" dirty="0">
                <a:latin typeface="Calibri"/>
                <a:cs typeface="Calibri"/>
              </a:rPr>
              <a:t>to create  </a:t>
            </a:r>
            <a:r>
              <a:rPr sz="2376" spc="-13" dirty="0">
                <a:latin typeface="Calibri"/>
                <a:cs typeface="Calibri"/>
              </a:rPr>
              <a:t>interactive</a:t>
            </a:r>
            <a:r>
              <a:rPr sz="2376" spc="5" dirty="0">
                <a:latin typeface="Calibri"/>
                <a:cs typeface="Calibri"/>
              </a:rPr>
              <a:t> </a:t>
            </a:r>
            <a:r>
              <a:rPr sz="2376" dirty="0">
                <a:latin typeface="Calibri"/>
                <a:cs typeface="Calibri"/>
              </a:rPr>
              <a:t>UI</a:t>
            </a:r>
            <a:r>
              <a:rPr sz="2376" spc="5" dirty="0">
                <a:latin typeface="Calibri"/>
                <a:cs typeface="Calibri"/>
              </a:rPr>
              <a:t> </a:t>
            </a:r>
            <a:r>
              <a:rPr sz="2376" spc="-5" dirty="0">
                <a:latin typeface="Calibri"/>
                <a:cs typeface="Calibri"/>
              </a:rPr>
              <a:t>components	</a:t>
            </a:r>
            <a:r>
              <a:rPr sz="2376" spc="-9" dirty="0">
                <a:latin typeface="Calibri"/>
                <a:cs typeface="Calibri"/>
              </a:rPr>
              <a:t>(buttons,</a:t>
            </a:r>
            <a:r>
              <a:rPr sz="2376" spc="5" dirty="0">
                <a:latin typeface="Calibri"/>
                <a:cs typeface="Calibri"/>
              </a:rPr>
              <a:t> </a:t>
            </a:r>
            <a:r>
              <a:rPr sz="2376" spc="-16" dirty="0">
                <a:latin typeface="Calibri"/>
                <a:cs typeface="Calibri"/>
              </a:rPr>
              <a:t>text	</a:t>
            </a:r>
            <a:r>
              <a:rPr sz="2376" spc="-2" dirty="0">
                <a:latin typeface="Calibri"/>
                <a:cs typeface="Calibri"/>
              </a:rPr>
              <a:t>fields,</a:t>
            </a:r>
            <a:r>
              <a:rPr sz="2376" spc="-4" dirty="0">
                <a:latin typeface="Calibri"/>
                <a:cs typeface="Calibri"/>
              </a:rPr>
              <a:t> </a:t>
            </a:r>
            <a:r>
              <a:rPr sz="2376" spc="-9" dirty="0">
                <a:latin typeface="Calibri"/>
                <a:cs typeface="Calibri"/>
              </a:rPr>
              <a:t>etc.).</a:t>
            </a:r>
            <a:endParaRPr sz="2376">
              <a:latin typeface="Calibri"/>
              <a:cs typeface="Calibri"/>
            </a:endParaRPr>
          </a:p>
        </p:txBody>
      </p:sp>
      <p:sp>
        <p:nvSpPr>
          <p:cNvPr id="4" name="Slide Number Placeholder 3">
            <a:extLst>
              <a:ext uri="{FF2B5EF4-FFF2-40B4-BE49-F238E27FC236}">
                <a16:creationId xmlns:a16="http://schemas.microsoft.com/office/drawing/2014/main" id="{9DDEA1A1-8BF1-4218-B425-5A8B37332F6F}"/>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54</a:t>
            </a:fld>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2182" y="717100"/>
            <a:ext cx="2092604" cy="435273"/>
          </a:xfrm>
          <a:prstGeom prst="rect">
            <a:avLst/>
          </a:prstGeom>
        </p:spPr>
        <p:txBody>
          <a:bodyPr spcFirstLastPara="1" vert="horz" wrap="square" lIns="0" tIns="4343" rIns="0" bIns="0" rtlCol="0" anchor="t" anchorCtr="0">
            <a:spAutoFit/>
          </a:bodyPr>
          <a:lstStyle/>
          <a:p>
            <a:pPr marL="4572">
              <a:spcBef>
                <a:spcPts val="34"/>
              </a:spcBef>
            </a:pPr>
            <a:r>
              <a:rPr spc="-2" dirty="0"/>
              <a:t>Using</a:t>
            </a:r>
            <a:r>
              <a:rPr spc="-27" dirty="0"/>
              <a:t> </a:t>
            </a:r>
            <a:r>
              <a:rPr spc="-9" dirty="0"/>
              <a:t>Views</a:t>
            </a:r>
          </a:p>
        </p:txBody>
      </p:sp>
      <p:sp>
        <p:nvSpPr>
          <p:cNvPr id="3" name="object 3"/>
          <p:cNvSpPr txBox="1"/>
          <p:nvPr/>
        </p:nvSpPr>
        <p:spPr>
          <a:xfrm>
            <a:off x="2378446" y="1538707"/>
            <a:ext cx="4952390" cy="1489780"/>
          </a:xfrm>
          <a:prstGeom prst="rect">
            <a:avLst/>
          </a:prstGeom>
        </p:spPr>
        <p:txBody>
          <a:bodyPr vert="horz" wrap="square" lIns="0" tIns="83896" rIns="0" bIns="0" rtlCol="0">
            <a:spAutoFit/>
          </a:bodyPr>
          <a:lstStyle/>
          <a:p>
            <a:pPr marL="193853" indent="-189281">
              <a:spcBef>
                <a:spcPts val="661"/>
              </a:spcBef>
              <a:buFont typeface="Arial"/>
              <a:buChar char="•"/>
              <a:tabLst>
                <a:tab pos="193853" algn="l"/>
              </a:tabLst>
            </a:pPr>
            <a:r>
              <a:rPr sz="2376" b="1" spc="-5" dirty="0">
                <a:latin typeface="Calibri"/>
                <a:cs typeface="Calibri"/>
              </a:rPr>
              <a:t>View </a:t>
            </a:r>
            <a:r>
              <a:rPr sz="2376" b="1" spc="-2" dirty="0">
                <a:latin typeface="Calibri"/>
                <a:cs typeface="Calibri"/>
              </a:rPr>
              <a:t>Can </a:t>
            </a:r>
            <a:r>
              <a:rPr sz="2376" b="1" dirty="0">
                <a:latin typeface="Calibri"/>
                <a:cs typeface="Calibri"/>
              </a:rPr>
              <a:t>be </a:t>
            </a:r>
            <a:r>
              <a:rPr sz="2376" b="1" spc="-13" dirty="0">
                <a:latin typeface="Calibri"/>
                <a:cs typeface="Calibri"/>
              </a:rPr>
              <a:t>created</a:t>
            </a:r>
            <a:r>
              <a:rPr sz="2376" b="1" spc="-9" dirty="0">
                <a:latin typeface="Calibri"/>
                <a:cs typeface="Calibri"/>
              </a:rPr>
              <a:t> by</a:t>
            </a:r>
            <a:endParaRPr sz="2376">
              <a:latin typeface="Calibri"/>
              <a:cs typeface="Calibri"/>
            </a:endParaRPr>
          </a:p>
          <a:p>
            <a:pPr marL="567842" lvl="1" indent="-220599">
              <a:spcBef>
                <a:spcPts val="549"/>
              </a:spcBef>
              <a:buFont typeface="Arial"/>
              <a:buChar char="–"/>
              <a:tabLst>
                <a:tab pos="568071" algn="l"/>
              </a:tabLst>
            </a:pPr>
            <a:r>
              <a:rPr sz="2088" spc="-18" dirty="0">
                <a:latin typeface="Calibri"/>
                <a:cs typeface="Calibri"/>
              </a:rPr>
              <a:t>Java</a:t>
            </a:r>
            <a:r>
              <a:rPr sz="2088" spc="-4" dirty="0">
                <a:latin typeface="Calibri"/>
                <a:cs typeface="Calibri"/>
              </a:rPr>
              <a:t> </a:t>
            </a:r>
            <a:r>
              <a:rPr sz="2088" spc="-2" dirty="0">
                <a:latin typeface="Calibri"/>
                <a:cs typeface="Calibri"/>
              </a:rPr>
              <a:t>Code</a:t>
            </a:r>
            <a:endParaRPr sz="2088">
              <a:latin typeface="Calibri"/>
              <a:cs typeface="Calibri"/>
            </a:endParaRPr>
          </a:p>
          <a:p>
            <a:pPr marL="467030" marR="1829" lvl="1" indent="-119786">
              <a:lnSpc>
                <a:spcPts val="2487"/>
              </a:lnSpc>
              <a:spcBef>
                <a:spcPts val="99"/>
              </a:spcBef>
              <a:buFont typeface="Arial"/>
              <a:buChar char="–"/>
              <a:tabLst>
                <a:tab pos="568071" algn="l"/>
              </a:tabLst>
            </a:pPr>
            <a:r>
              <a:rPr sz="2088" spc="-2" dirty="0">
                <a:latin typeface="Calibri"/>
                <a:cs typeface="Calibri"/>
              </a:rPr>
              <a:t>Specifying a </a:t>
            </a:r>
            <a:r>
              <a:rPr sz="2088" spc="-7" dirty="0">
                <a:latin typeface="Calibri"/>
                <a:cs typeface="Calibri"/>
              </a:rPr>
              <a:t>tree </a:t>
            </a:r>
            <a:r>
              <a:rPr sz="2088" spc="-2" dirty="0">
                <a:latin typeface="Calibri"/>
                <a:cs typeface="Calibri"/>
              </a:rPr>
              <a:t>of </a:t>
            </a:r>
            <a:r>
              <a:rPr sz="2088" spc="-7" dirty="0">
                <a:latin typeface="Calibri"/>
                <a:cs typeface="Calibri"/>
              </a:rPr>
              <a:t>views </a:t>
            </a:r>
            <a:r>
              <a:rPr sz="2088" dirty="0">
                <a:latin typeface="Calibri"/>
                <a:cs typeface="Calibri"/>
              </a:rPr>
              <a:t>in </a:t>
            </a:r>
            <a:r>
              <a:rPr sz="2088" spc="-2" dirty="0">
                <a:latin typeface="Calibri"/>
                <a:cs typeface="Calibri"/>
              </a:rPr>
              <a:t>one or </a:t>
            </a:r>
            <a:r>
              <a:rPr sz="2088" spc="-7" dirty="0">
                <a:latin typeface="Calibri"/>
                <a:cs typeface="Calibri"/>
              </a:rPr>
              <a:t>more  </a:t>
            </a:r>
            <a:r>
              <a:rPr sz="2088" spc="-4" dirty="0">
                <a:latin typeface="Calibri"/>
                <a:cs typeface="Calibri"/>
              </a:rPr>
              <a:t>XML </a:t>
            </a:r>
            <a:r>
              <a:rPr sz="2088" spc="-13" dirty="0">
                <a:latin typeface="Calibri"/>
                <a:cs typeface="Calibri"/>
              </a:rPr>
              <a:t>layout</a:t>
            </a:r>
            <a:r>
              <a:rPr sz="2088" spc="-4" dirty="0">
                <a:latin typeface="Calibri"/>
                <a:cs typeface="Calibri"/>
              </a:rPr>
              <a:t> files</a:t>
            </a:r>
            <a:endParaRPr sz="2088">
              <a:latin typeface="Calibri"/>
              <a:cs typeface="Calibri"/>
            </a:endParaRPr>
          </a:p>
        </p:txBody>
      </p:sp>
      <p:sp>
        <p:nvSpPr>
          <p:cNvPr id="4" name="Slide Number Placeholder 3">
            <a:extLst>
              <a:ext uri="{FF2B5EF4-FFF2-40B4-BE49-F238E27FC236}">
                <a16:creationId xmlns:a16="http://schemas.microsoft.com/office/drawing/2014/main" id="{5B857986-8943-4E22-90AF-0485CC21093D}"/>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55</a:t>
            </a:fld>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5626" y="398660"/>
            <a:ext cx="4503877" cy="924459"/>
          </a:xfrm>
          <a:prstGeom prst="rect">
            <a:avLst/>
          </a:prstGeom>
        </p:spPr>
        <p:txBody>
          <a:bodyPr spcFirstLastPara="1" vert="horz" wrap="square" lIns="0" tIns="4801" rIns="0" bIns="0" rtlCol="0" anchor="t" anchorCtr="0">
            <a:spAutoFit/>
          </a:bodyPr>
          <a:lstStyle/>
          <a:p>
            <a:pPr marL="4572">
              <a:spcBef>
                <a:spcPts val="38"/>
              </a:spcBef>
            </a:pPr>
            <a:r>
              <a:rPr sz="2988" spc="-2" dirty="0"/>
              <a:t>Common </a:t>
            </a:r>
            <a:r>
              <a:rPr sz="2988" spc="-7" dirty="0"/>
              <a:t>operations </a:t>
            </a:r>
            <a:r>
              <a:rPr sz="2988" spc="2" dirty="0"/>
              <a:t>of</a:t>
            </a:r>
            <a:r>
              <a:rPr sz="2988" spc="-40" dirty="0"/>
              <a:t> </a:t>
            </a:r>
            <a:r>
              <a:rPr sz="2988" spc="-5" dirty="0"/>
              <a:t>View</a:t>
            </a:r>
            <a:endParaRPr sz="2988"/>
          </a:p>
        </p:txBody>
      </p:sp>
      <p:sp>
        <p:nvSpPr>
          <p:cNvPr id="3" name="object 3"/>
          <p:cNvSpPr txBox="1"/>
          <p:nvPr/>
        </p:nvSpPr>
        <p:spPr>
          <a:xfrm>
            <a:off x="1692554" y="1213528"/>
            <a:ext cx="5923255" cy="2563907"/>
          </a:xfrm>
          <a:prstGeom prst="rect">
            <a:avLst/>
          </a:prstGeom>
        </p:spPr>
        <p:txBody>
          <a:bodyPr vert="horz" wrap="square" lIns="0" tIns="4572" rIns="0" bIns="0" rtlCol="0">
            <a:spAutoFit/>
          </a:bodyPr>
          <a:lstStyle/>
          <a:p>
            <a:pPr marL="208026" marR="1829" indent="-203683">
              <a:spcBef>
                <a:spcPts val="36"/>
              </a:spcBef>
              <a:buAutoNum type="arabicPeriod"/>
              <a:tabLst>
                <a:tab pos="306781" algn="l"/>
                <a:tab pos="837819" algn="l"/>
                <a:tab pos="2145411" algn="l"/>
                <a:tab pos="2920136" algn="l"/>
                <a:tab pos="3545586" algn="l"/>
                <a:tab pos="3743554" algn="l"/>
                <a:tab pos="5216195" algn="l"/>
              </a:tabLst>
            </a:pPr>
            <a:r>
              <a:rPr sz="2376" b="1" spc="-7" dirty="0">
                <a:solidFill>
                  <a:srgbClr val="F79446"/>
                </a:solidFill>
                <a:latin typeface="Calibri"/>
                <a:cs typeface="Calibri"/>
              </a:rPr>
              <a:t>Set </a:t>
            </a:r>
            <a:r>
              <a:rPr sz="2376" b="1" spc="-2" dirty="0">
                <a:solidFill>
                  <a:srgbClr val="F79446"/>
                </a:solidFill>
                <a:latin typeface="Calibri"/>
                <a:cs typeface="Calibri"/>
              </a:rPr>
              <a:t>properties:</a:t>
            </a:r>
            <a:r>
              <a:rPr sz="2376" b="1" spc="2" dirty="0">
                <a:solidFill>
                  <a:srgbClr val="F79446"/>
                </a:solidFill>
                <a:latin typeface="Calibri"/>
                <a:cs typeface="Calibri"/>
              </a:rPr>
              <a:t> </a:t>
            </a:r>
            <a:r>
              <a:rPr sz="2376" spc="-18" dirty="0">
                <a:latin typeface="Calibri"/>
                <a:cs typeface="Calibri"/>
              </a:rPr>
              <a:t>for</a:t>
            </a:r>
            <a:r>
              <a:rPr sz="2376" spc="5" dirty="0">
                <a:latin typeface="Calibri"/>
                <a:cs typeface="Calibri"/>
              </a:rPr>
              <a:t> </a:t>
            </a:r>
            <a:r>
              <a:rPr sz="2376" spc="-14" dirty="0">
                <a:latin typeface="Calibri"/>
                <a:cs typeface="Calibri"/>
              </a:rPr>
              <a:t>example	</a:t>
            </a:r>
            <a:r>
              <a:rPr sz="2376" spc="-9" dirty="0">
                <a:latin typeface="Calibri"/>
                <a:cs typeface="Calibri"/>
              </a:rPr>
              <a:t>setting </a:t>
            </a:r>
            <a:r>
              <a:rPr sz="2376" dirty="0">
                <a:latin typeface="Calibri"/>
                <a:cs typeface="Calibri"/>
              </a:rPr>
              <a:t>the </a:t>
            </a:r>
            <a:r>
              <a:rPr sz="2376" spc="-16" dirty="0">
                <a:latin typeface="Calibri"/>
                <a:cs typeface="Calibri"/>
              </a:rPr>
              <a:t>text </a:t>
            </a:r>
            <a:r>
              <a:rPr sz="2376" spc="-2" dirty="0">
                <a:latin typeface="Calibri"/>
                <a:cs typeface="Calibri"/>
              </a:rPr>
              <a:t>of  </a:t>
            </a:r>
            <a:r>
              <a:rPr sz="2376" dirty="0">
                <a:latin typeface="Calibri"/>
                <a:cs typeface="Calibri"/>
              </a:rPr>
              <a:t>a </a:t>
            </a:r>
            <a:r>
              <a:rPr sz="2376" i="1" spc="-41" dirty="0">
                <a:latin typeface="Calibri"/>
                <a:cs typeface="Calibri"/>
              </a:rPr>
              <a:t>TextView.</a:t>
            </a:r>
            <a:r>
              <a:rPr sz="2376" i="1" spc="-5" dirty="0">
                <a:latin typeface="Calibri"/>
                <a:cs typeface="Calibri"/>
              </a:rPr>
              <a:t> </a:t>
            </a:r>
            <a:r>
              <a:rPr sz="2376" spc="-5" dirty="0">
                <a:latin typeface="Calibri"/>
                <a:cs typeface="Calibri"/>
              </a:rPr>
              <a:t>Properties</a:t>
            </a:r>
            <a:r>
              <a:rPr sz="2376" spc="2" dirty="0">
                <a:latin typeface="Calibri"/>
                <a:cs typeface="Calibri"/>
              </a:rPr>
              <a:t> </a:t>
            </a:r>
            <a:r>
              <a:rPr sz="2376" spc="-7" dirty="0">
                <a:latin typeface="Calibri"/>
                <a:cs typeface="Calibri"/>
              </a:rPr>
              <a:t>that	</a:t>
            </a:r>
            <a:r>
              <a:rPr sz="2376" spc="-11" dirty="0">
                <a:latin typeface="Calibri"/>
                <a:cs typeface="Calibri"/>
              </a:rPr>
              <a:t>are</a:t>
            </a:r>
            <a:r>
              <a:rPr sz="2376" spc="2" dirty="0">
                <a:latin typeface="Calibri"/>
                <a:cs typeface="Calibri"/>
              </a:rPr>
              <a:t> </a:t>
            </a:r>
            <a:r>
              <a:rPr sz="2376" spc="-2" dirty="0">
                <a:latin typeface="Calibri"/>
                <a:cs typeface="Calibri"/>
              </a:rPr>
              <a:t>known</a:t>
            </a:r>
            <a:r>
              <a:rPr sz="2376" spc="-9" dirty="0">
                <a:latin typeface="Calibri"/>
                <a:cs typeface="Calibri"/>
              </a:rPr>
              <a:t> </a:t>
            </a:r>
            <a:r>
              <a:rPr sz="2376" spc="-13" dirty="0">
                <a:latin typeface="Calibri"/>
                <a:cs typeface="Calibri"/>
              </a:rPr>
              <a:t>at	</a:t>
            </a:r>
            <a:r>
              <a:rPr sz="2376" spc="-2" dirty="0">
                <a:latin typeface="Calibri"/>
                <a:cs typeface="Calibri"/>
              </a:rPr>
              <a:t>build  </a:t>
            </a:r>
            <a:r>
              <a:rPr sz="2376" dirty="0">
                <a:latin typeface="Calibri"/>
                <a:cs typeface="Calibri"/>
              </a:rPr>
              <a:t>time	</a:t>
            </a:r>
            <a:r>
              <a:rPr sz="2376" spc="-9" dirty="0">
                <a:latin typeface="Calibri"/>
                <a:cs typeface="Calibri"/>
              </a:rPr>
              <a:t>can</a:t>
            </a:r>
            <a:r>
              <a:rPr sz="2376" spc="-2" dirty="0">
                <a:latin typeface="Calibri"/>
                <a:cs typeface="Calibri"/>
              </a:rPr>
              <a:t> be </a:t>
            </a:r>
            <a:r>
              <a:rPr sz="2376" spc="-7" dirty="0">
                <a:latin typeface="Calibri"/>
                <a:cs typeface="Calibri"/>
              </a:rPr>
              <a:t>set	</a:t>
            </a:r>
            <a:r>
              <a:rPr sz="2376" dirty="0">
                <a:latin typeface="Calibri"/>
                <a:cs typeface="Calibri"/>
              </a:rPr>
              <a:t>in</a:t>
            </a:r>
            <a:r>
              <a:rPr sz="2376" spc="2" dirty="0">
                <a:latin typeface="Calibri"/>
                <a:cs typeface="Calibri"/>
              </a:rPr>
              <a:t> </a:t>
            </a:r>
            <a:r>
              <a:rPr sz="2376" dirty="0">
                <a:latin typeface="Calibri"/>
                <a:cs typeface="Calibri"/>
              </a:rPr>
              <a:t>the	</a:t>
            </a:r>
            <a:r>
              <a:rPr sz="2376" spc="-4" dirty="0">
                <a:latin typeface="Calibri"/>
                <a:cs typeface="Calibri"/>
              </a:rPr>
              <a:t>XML </a:t>
            </a:r>
            <a:r>
              <a:rPr sz="2376" spc="-13" dirty="0">
                <a:latin typeface="Calibri"/>
                <a:cs typeface="Calibri"/>
              </a:rPr>
              <a:t>layout</a:t>
            </a:r>
            <a:r>
              <a:rPr sz="2376" spc="-2" dirty="0">
                <a:latin typeface="Calibri"/>
                <a:cs typeface="Calibri"/>
              </a:rPr>
              <a:t> </a:t>
            </a:r>
            <a:r>
              <a:rPr sz="2376" spc="-4" dirty="0">
                <a:latin typeface="Calibri"/>
                <a:cs typeface="Calibri"/>
              </a:rPr>
              <a:t>files.</a:t>
            </a:r>
            <a:endParaRPr sz="2376">
              <a:latin typeface="Calibri"/>
              <a:cs typeface="Calibri"/>
            </a:endParaRPr>
          </a:p>
          <a:p>
            <a:pPr marL="208026" marR="548640" indent="-203683">
              <a:spcBef>
                <a:spcPts val="2"/>
              </a:spcBef>
              <a:buAutoNum type="arabicPeriod"/>
              <a:tabLst>
                <a:tab pos="306781" algn="l"/>
              </a:tabLst>
            </a:pPr>
            <a:r>
              <a:rPr sz="2376" b="1" spc="-7" dirty="0">
                <a:solidFill>
                  <a:srgbClr val="F79446"/>
                </a:solidFill>
                <a:latin typeface="Calibri"/>
                <a:cs typeface="Calibri"/>
              </a:rPr>
              <a:t>Set </a:t>
            </a:r>
            <a:r>
              <a:rPr sz="2376" b="1" spc="-5" dirty="0">
                <a:solidFill>
                  <a:srgbClr val="F79446"/>
                </a:solidFill>
                <a:latin typeface="Calibri"/>
                <a:cs typeface="Calibri"/>
              </a:rPr>
              <a:t>focus: </a:t>
            </a:r>
            <a:r>
              <a:rPr sz="2376" spc="-2" dirty="0">
                <a:latin typeface="Calibri"/>
                <a:cs typeface="Calibri"/>
              </a:rPr>
              <a:t>The </a:t>
            </a:r>
            <a:r>
              <a:rPr sz="2376" spc="-11" dirty="0">
                <a:latin typeface="Calibri"/>
                <a:cs typeface="Calibri"/>
              </a:rPr>
              <a:t>framework </a:t>
            </a:r>
            <a:r>
              <a:rPr sz="2376" dirty="0">
                <a:latin typeface="Calibri"/>
                <a:cs typeface="Calibri"/>
              </a:rPr>
              <a:t>will </a:t>
            </a:r>
            <a:r>
              <a:rPr sz="2376" spc="-2" dirty="0">
                <a:latin typeface="Calibri"/>
                <a:cs typeface="Calibri"/>
              </a:rPr>
              <a:t>handled  moving </a:t>
            </a:r>
            <a:r>
              <a:rPr sz="2376" spc="-13" dirty="0">
                <a:latin typeface="Calibri"/>
                <a:cs typeface="Calibri"/>
              </a:rPr>
              <a:t>focus </a:t>
            </a:r>
            <a:r>
              <a:rPr sz="2376" dirty="0">
                <a:latin typeface="Calibri"/>
                <a:cs typeface="Calibri"/>
              </a:rPr>
              <a:t>in </a:t>
            </a:r>
            <a:r>
              <a:rPr sz="2376" spc="-4" dirty="0">
                <a:latin typeface="Calibri"/>
                <a:cs typeface="Calibri"/>
              </a:rPr>
              <a:t>response </a:t>
            </a:r>
            <a:r>
              <a:rPr sz="2376" spc="-14" dirty="0">
                <a:latin typeface="Calibri"/>
                <a:cs typeface="Calibri"/>
              </a:rPr>
              <a:t>to </a:t>
            </a:r>
            <a:r>
              <a:rPr sz="2376" spc="-4" dirty="0">
                <a:latin typeface="Calibri"/>
                <a:cs typeface="Calibri"/>
              </a:rPr>
              <a:t>user </a:t>
            </a:r>
            <a:r>
              <a:rPr sz="2376" dirty="0">
                <a:latin typeface="Calibri"/>
                <a:cs typeface="Calibri"/>
              </a:rPr>
              <a:t>input. </a:t>
            </a:r>
            <a:r>
              <a:rPr sz="2376" spc="-106" dirty="0">
                <a:latin typeface="Calibri"/>
                <a:cs typeface="Calibri"/>
              </a:rPr>
              <a:t>To  </a:t>
            </a:r>
            <a:r>
              <a:rPr sz="2376" spc="-18" dirty="0">
                <a:latin typeface="Calibri"/>
                <a:cs typeface="Calibri"/>
              </a:rPr>
              <a:t>force </a:t>
            </a:r>
            <a:r>
              <a:rPr sz="2376" spc="-13" dirty="0">
                <a:latin typeface="Calibri"/>
                <a:cs typeface="Calibri"/>
              </a:rPr>
              <a:t>focus </a:t>
            </a:r>
            <a:r>
              <a:rPr sz="2376" spc="-11" dirty="0">
                <a:latin typeface="Calibri"/>
                <a:cs typeface="Calibri"/>
              </a:rPr>
              <a:t>to </a:t>
            </a:r>
            <a:r>
              <a:rPr sz="2376" dirty="0">
                <a:latin typeface="Calibri"/>
                <a:cs typeface="Calibri"/>
              </a:rPr>
              <a:t>a </a:t>
            </a:r>
            <a:r>
              <a:rPr sz="2376" spc="-2" dirty="0">
                <a:latin typeface="Calibri"/>
                <a:cs typeface="Calibri"/>
              </a:rPr>
              <a:t>specific </a:t>
            </a:r>
            <a:r>
              <a:rPr sz="2376" spc="-45" dirty="0">
                <a:latin typeface="Calibri"/>
                <a:cs typeface="Calibri"/>
              </a:rPr>
              <a:t>view, </a:t>
            </a:r>
            <a:r>
              <a:rPr sz="2376" spc="-7" dirty="0">
                <a:latin typeface="Calibri"/>
                <a:cs typeface="Calibri"/>
              </a:rPr>
              <a:t>call  </a:t>
            </a:r>
            <a:r>
              <a:rPr sz="2376" i="1" spc="-5" dirty="0">
                <a:latin typeface="Calibri"/>
                <a:cs typeface="Calibri"/>
              </a:rPr>
              <a:t>requestFocus().</a:t>
            </a:r>
            <a:endParaRPr sz="2376">
              <a:latin typeface="Calibri"/>
              <a:cs typeface="Calibri"/>
            </a:endParaRPr>
          </a:p>
        </p:txBody>
      </p:sp>
      <p:sp>
        <p:nvSpPr>
          <p:cNvPr id="4" name="Slide Number Placeholder 3">
            <a:extLst>
              <a:ext uri="{FF2B5EF4-FFF2-40B4-BE49-F238E27FC236}">
                <a16:creationId xmlns:a16="http://schemas.microsoft.com/office/drawing/2014/main" id="{7C2A9711-973D-4602-8FFF-565CABAFC8F5}"/>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56</a:t>
            </a:fld>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CB08-AEDA-6967-F4EB-CDB56702AAEF}"/>
              </a:ext>
            </a:extLst>
          </p:cNvPr>
          <p:cNvSpPr>
            <a:spLocks noGrp="1"/>
          </p:cNvSpPr>
          <p:nvPr>
            <p:ph type="title"/>
          </p:nvPr>
        </p:nvSpPr>
        <p:spPr/>
        <p:txBody>
          <a:bodyPr/>
          <a:lstStyle/>
          <a:p>
            <a:r>
              <a:rPr lang="en-US" dirty="0"/>
              <a:t>Control View</a:t>
            </a:r>
            <a:endParaRPr lang="en-IN" dirty="0"/>
          </a:p>
        </p:txBody>
      </p:sp>
      <p:sp>
        <p:nvSpPr>
          <p:cNvPr id="3" name="Content Placeholder 2">
            <a:extLst>
              <a:ext uri="{FF2B5EF4-FFF2-40B4-BE49-F238E27FC236}">
                <a16:creationId xmlns:a16="http://schemas.microsoft.com/office/drawing/2014/main" id="{2BC32E05-C5DE-B6C5-1FB5-76BD4EAE8FDE}"/>
              </a:ext>
            </a:extLst>
          </p:cNvPr>
          <p:cNvSpPr>
            <a:spLocks noGrp="1"/>
          </p:cNvSpPr>
          <p:nvPr>
            <p:ph idx="1"/>
          </p:nvPr>
        </p:nvSpPr>
        <p:spPr>
          <a:xfrm>
            <a:off x="491846" y="870108"/>
            <a:ext cx="8160306" cy="2592710"/>
          </a:xfrm>
        </p:spPr>
        <p:txBody>
          <a:bodyPr/>
          <a:lstStyle/>
          <a:p>
            <a:r>
              <a:rPr lang="en-US" dirty="0">
                <a:solidFill>
                  <a:schemeClr val="tx1"/>
                </a:solidFill>
              </a:rPr>
              <a:t>Material Card View vs android card view</a:t>
            </a:r>
          </a:p>
          <a:p>
            <a:endParaRPr lang="en-US" dirty="0">
              <a:solidFill>
                <a:schemeClr val="tx1"/>
              </a:solidFill>
            </a:endParaRPr>
          </a:p>
          <a:p>
            <a:r>
              <a:rPr lang="en-US" dirty="0" err="1">
                <a:solidFill>
                  <a:schemeClr val="tx1"/>
                </a:solidFill>
              </a:rPr>
              <a:t>TextInput</a:t>
            </a:r>
            <a:r>
              <a:rPr lang="en-US" dirty="0">
                <a:solidFill>
                  <a:schemeClr val="tx1"/>
                </a:solidFill>
              </a:rPr>
              <a:t> Layout &amp; </a:t>
            </a:r>
            <a:r>
              <a:rPr lang="en-US" dirty="0" err="1">
                <a:solidFill>
                  <a:schemeClr val="tx1"/>
                </a:solidFill>
              </a:rPr>
              <a:t>TextInput</a:t>
            </a:r>
            <a:r>
              <a:rPr lang="en-US" dirty="0">
                <a:solidFill>
                  <a:schemeClr val="tx1"/>
                </a:solidFill>
              </a:rPr>
              <a:t> </a:t>
            </a:r>
            <a:r>
              <a:rPr lang="en-US" dirty="0" err="1">
                <a:solidFill>
                  <a:schemeClr val="tx1"/>
                </a:solidFill>
              </a:rPr>
              <a:t>EditText</a:t>
            </a:r>
            <a:endParaRPr lang="en-US" dirty="0">
              <a:solidFill>
                <a:schemeClr val="tx1"/>
              </a:solidFill>
            </a:endParaRPr>
          </a:p>
          <a:p>
            <a:endParaRPr lang="en-US" dirty="0">
              <a:solidFill>
                <a:schemeClr val="tx1"/>
              </a:solidFill>
            </a:endParaRPr>
          </a:p>
          <a:p>
            <a:r>
              <a:rPr lang="en-US" dirty="0">
                <a:solidFill>
                  <a:schemeClr val="tx1"/>
                </a:solidFill>
              </a:rPr>
              <a:t>Rounded Rectangle/oval shapes in xml file</a:t>
            </a:r>
          </a:p>
          <a:p>
            <a:endParaRPr lang="en-US" dirty="0">
              <a:solidFill>
                <a:schemeClr val="tx1"/>
              </a:solidFill>
            </a:endParaRPr>
          </a:p>
          <a:p>
            <a:r>
              <a:rPr lang="en-US" dirty="0" err="1">
                <a:solidFill>
                  <a:schemeClr val="tx1"/>
                </a:solidFill>
              </a:rPr>
              <a:t>ImageView</a:t>
            </a:r>
            <a:endParaRPr lang="en-US" dirty="0">
              <a:solidFill>
                <a:schemeClr val="tx1"/>
              </a:solidFill>
            </a:endParaRPr>
          </a:p>
          <a:p>
            <a:endParaRPr lang="en-US" dirty="0">
              <a:solidFill>
                <a:schemeClr val="tx1"/>
              </a:solidFill>
            </a:endParaRPr>
          </a:p>
          <a:p>
            <a:r>
              <a:rPr lang="en-US" dirty="0">
                <a:solidFill>
                  <a:schemeClr val="tx1"/>
                </a:solidFill>
              </a:rPr>
              <a:t>Button</a:t>
            </a:r>
          </a:p>
          <a:p>
            <a:endParaRPr lang="en-US" dirty="0">
              <a:solidFill>
                <a:schemeClr val="tx1"/>
              </a:solidFill>
            </a:endParaRPr>
          </a:p>
          <a:p>
            <a:r>
              <a:rPr lang="en-US" dirty="0">
                <a:solidFill>
                  <a:schemeClr val="tx1"/>
                </a:solidFill>
              </a:rPr>
              <a:t>How to add vector assets</a:t>
            </a:r>
          </a:p>
          <a:p>
            <a:endParaRPr lang="en-US" dirty="0">
              <a:solidFill>
                <a:schemeClr val="tx1"/>
              </a:solidFill>
            </a:endParaRPr>
          </a:p>
          <a:p>
            <a:endParaRPr lang="en-IN" dirty="0">
              <a:solidFill>
                <a:schemeClr val="tx1"/>
              </a:solidFill>
            </a:endParaRPr>
          </a:p>
        </p:txBody>
      </p:sp>
      <p:sp>
        <p:nvSpPr>
          <p:cNvPr id="4" name="Slide Number Placeholder 3">
            <a:extLst>
              <a:ext uri="{FF2B5EF4-FFF2-40B4-BE49-F238E27FC236}">
                <a16:creationId xmlns:a16="http://schemas.microsoft.com/office/drawing/2014/main" id="{05CD809F-858A-D25C-C595-44B9346D6256}"/>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57</a:t>
            </a:fld>
            <a:endParaRPr lang="en-IN" dirty="0"/>
          </a:p>
        </p:txBody>
      </p:sp>
    </p:spTree>
    <p:extLst>
      <p:ext uri="{BB962C8B-B14F-4D97-AF65-F5344CB8AC3E}">
        <p14:creationId xmlns:p14="http://schemas.microsoft.com/office/powerpoint/2010/main" val="3514928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5688" y="1913382"/>
            <a:ext cx="4937760" cy="691368"/>
          </a:xfrm>
          <a:prstGeom prst="rect">
            <a:avLst/>
          </a:prstGeom>
        </p:spPr>
        <p:txBody>
          <a:bodyPr spcFirstLastPara="1" vert="horz" wrap="square" lIns="0" tIns="4343" rIns="0" bIns="0" rtlCol="0" anchor="t" anchorCtr="0">
            <a:spAutoFit/>
          </a:bodyPr>
          <a:lstStyle/>
          <a:p>
            <a:pPr marL="4572" algn="ctr">
              <a:spcBef>
                <a:spcPts val="34"/>
              </a:spcBef>
            </a:pPr>
            <a:r>
              <a:rPr lang="en-US" sz="4464" spc="-2" dirty="0"/>
              <a:t>Basic Widgets</a:t>
            </a:r>
            <a:endParaRPr sz="4464"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58</a:t>
            </a:fld>
            <a:endParaRPr lang="en-IN" dirty="0"/>
          </a:p>
        </p:txBody>
      </p:sp>
    </p:spTree>
    <p:extLst>
      <p:ext uri="{BB962C8B-B14F-4D97-AF65-F5344CB8AC3E}">
        <p14:creationId xmlns:p14="http://schemas.microsoft.com/office/powerpoint/2010/main" val="2461316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59</a:t>
            </a:fld>
            <a:endParaRPr lang="en-IN" dirty="0"/>
          </a:p>
        </p:txBody>
      </p:sp>
      <p:sp>
        <p:nvSpPr>
          <p:cNvPr id="3" name="Rectangle 2"/>
          <p:cNvSpPr/>
          <p:nvPr/>
        </p:nvSpPr>
        <p:spPr>
          <a:xfrm>
            <a:off x="978408" y="834095"/>
            <a:ext cx="1411284"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Text View:</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389888" y="1368494"/>
            <a:ext cx="6446520" cy="2958904"/>
          </a:xfrm>
          <a:prstGeom prst="rect">
            <a:avLst/>
          </a:prstGeom>
        </p:spPr>
      </p:pic>
    </p:spTree>
    <p:extLst>
      <p:ext uri="{BB962C8B-B14F-4D97-AF65-F5344CB8AC3E}">
        <p14:creationId xmlns:p14="http://schemas.microsoft.com/office/powerpoint/2010/main" val="181330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65898" y="602864"/>
            <a:ext cx="4295394" cy="435273"/>
          </a:xfrm>
          <a:prstGeom prst="rect">
            <a:avLst/>
          </a:prstGeom>
        </p:spPr>
        <p:txBody>
          <a:bodyPr spcFirstLastPara="1" vert="horz" wrap="square" lIns="0" tIns="4343" rIns="0" bIns="0" rtlCol="0" anchor="t" anchorCtr="0">
            <a:spAutoFit/>
          </a:bodyPr>
          <a:lstStyle/>
          <a:p>
            <a:pPr marL="4572">
              <a:spcBef>
                <a:spcPts val="34"/>
              </a:spcBef>
            </a:pPr>
            <a:r>
              <a:rPr spc="-9" dirty="0"/>
              <a:t>Configure </a:t>
            </a:r>
            <a:r>
              <a:rPr spc="-2" dirty="0"/>
              <a:t>a</a:t>
            </a:r>
            <a:r>
              <a:rPr spc="-9" dirty="0"/>
              <a:t> LinearLayout</a:t>
            </a:r>
          </a:p>
        </p:txBody>
      </p:sp>
      <p:sp>
        <p:nvSpPr>
          <p:cNvPr id="3" name="object 3"/>
          <p:cNvSpPr txBox="1"/>
          <p:nvPr/>
        </p:nvSpPr>
        <p:spPr>
          <a:xfrm>
            <a:off x="1752037" y="1215722"/>
            <a:ext cx="5550865" cy="2550827"/>
          </a:xfrm>
          <a:prstGeom prst="rect">
            <a:avLst/>
          </a:prstGeom>
        </p:spPr>
        <p:txBody>
          <a:bodyPr vert="horz" wrap="square" lIns="0" tIns="4572" rIns="0" bIns="0" rtlCol="0">
            <a:spAutoFit/>
          </a:bodyPr>
          <a:lstStyle/>
          <a:p>
            <a:pPr marL="193853" indent="-189281">
              <a:lnSpc>
                <a:spcPts val="2842"/>
              </a:lnSpc>
              <a:spcBef>
                <a:spcPts val="36"/>
              </a:spcBef>
              <a:buFont typeface="Arial"/>
              <a:buChar char="•"/>
              <a:tabLst>
                <a:tab pos="193853" algn="l"/>
              </a:tabLst>
            </a:pPr>
            <a:r>
              <a:rPr sz="2376" spc="-7" dirty="0">
                <a:solidFill>
                  <a:schemeClr val="tx1"/>
                </a:solidFill>
                <a:latin typeface="Calibri"/>
                <a:cs typeface="Calibri"/>
              </a:rPr>
              <a:t>container's </a:t>
            </a:r>
            <a:r>
              <a:rPr sz="2376" spc="-13" dirty="0">
                <a:solidFill>
                  <a:schemeClr val="tx1"/>
                </a:solidFill>
                <a:latin typeface="Calibri"/>
                <a:cs typeface="Calibri"/>
              </a:rPr>
              <a:t>contents </a:t>
            </a:r>
            <a:r>
              <a:rPr sz="2376" b="1" dirty="0">
                <a:solidFill>
                  <a:srgbClr val="F79446"/>
                </a:solidFill>
                <a:latin typeface="Calibri"/>
                <a:cs typeface="Calibri"/>
              </a:rPr>
              <a:t>5</a:t>
            </a:r>
            <a:r>
              <a:rPr sz="2376" b="1" dirty="0">
                <a:solidFill>
                  <a:schemeClr val="tx1"/>
                </a:solidFill>
                <a:latin typeface="Calibri"/>
                <a:cs typeface="Calibri"/>
              </a:rPr>
              <a:t> </a:t>
            </a:r>
            <a:r>
              <a:rPr sz="2376" spc="-7" dirty="0">
                <a:solidFill>
                  <a:schemeClr val="tx1"/>
                </a:solidFill>
                <a:latin typeface="Calibri"/>
                <a:cs typeface="Calibri"/>
              </a:rPr>
              <a:t>areas </a:t>
            </a:r>
            <a:r>
              <a:rPr sz="2376" spc="-13" dirty="0">
                <a:solidFill>
                  <a:schemeClr val="tx1"/>
                </a:solidFill>
                <a:latin typeface="Calibri"/>
                <a:cs typeface="Calibri"/>
              </a:rPr>
              <a:t>to </a:t>
            </a:r>
            <a:r>
              <a:rPr sz="2376" spc="-2" dirty="0">
                <a:solidFill>
                  <a:schemeClr val="tx1"/>
                </a:solidFill>
                <a:latin typeface="Calibri"/>
                <a:cs typeface="Calibri"/>
              </a:rPr>
              <a:t>be</a:t>
            </a:r>
            <a:r>
              <a:rPr sz="2376" spc="11" dirty="0">
                <a:solidFill>
                  <a:schemeClr val="tx1"/>
                </a:solidFill>
                <a:latin typeface="Calibri"/>
                <a:cs typeface="Calibri"/>
              </a:rPr>
              <a:t> </a:t>
            </a:r>
            <a:r>
              <a:rPr sz="2376" spc="-9" dirty="0">
                <a:solidFill>
                  <a:schemeClr val="tx1"/>
                </a:solidFill>
                <a:latin typeface="Calibri"/>
                <a:cs typeface="Calibri"/>
              </a:rPr>
              <a:t>configure</a:t>
            </a:r>
            <a:endParaRPr sz="2376" dirty="0">
              <a:solidFill>
                <a:schemeClr val="tx1"/>
              </a:solidFill>
              <a:latin typeface="Calibri"/>
              <a:cs typeface="Calibri"/>
            </a:endParaRPr>
          </a:p>
          <a:p>
            <a:pPr marL="646024" lvl="1" indent="-302209">
              <a:lnSpc>
                <a:spcPts val="2842"/>
              </a:lnSpc>
              <a:buAutoNum type="arabicPeriod"/>
              <a:tabLst>
                <a:tab pos="646252" algn="l"/>
              </a:tabLst>
            </a:pPr>
            <a:r>
              <a:rPr sz="2376" b="1" spc="-5" dirty="0">
                <a:solidFill>
                  <a:srgbClr val="F79446"/>
                </a:solidFill>
                <a:latin typeface="Calibri"/>
                <a:cs typeface="Calibri"/>
              </a:rPr>
              <a:t>orientation,</a:t>
            </a:r>
            <a:endParaRPr sz="2376" dirty="0">
              <a:latin typeface="Calibri"/>
              <a:cs typeface="Calibri"/>
            </a:endParaRPr>
          </a:p>
          <a:p>
            <a:pPr marL="646024" lvl="1" indent="-302209">
              <a:buAutoNum type="arabicPeriod"/>
              <a:tabLst>
                <a:tab pos="646252" algn="l"/>
              </a:tabLst>
            </a:pPr>
            <a:r>
              <a:rPr sz="2376" b="1" spc="-4" dirty="0">
                <a:solidFill>
                  <a:srgbClr val="F79446"/>
                </a:solidFill>
                <a:latin typeface="Calibri"/>
                <a:cs typeface="Calibri"/>
              </a:rPr>
              <a:t>fill</a:t>
            </a:r>
            <a:r>
              <a:rPr sz="2376" b="1" spc="-5" dirty="0">
                <a:solidFill>
                  <a:srgbClr val="F79446"/>
                </a:solidFill>
                <a:latin typeface="Calibri"/>
                <a:cs typeface="Calibri"/>
              </a:rPr>
              <a:t> </a:t>
            </a:r>
            <a:r>
              <a:rPr sz="2376" b="1" spc="-2" dirty="0">
                <a:solidFill>
                  <a:srgbClr val="F79446"/>
                </a:solidFill>
                <a:latin typeface="Calibri"/>
                <a:cs typeface="Calibri"/>
              </a:rPr>
              <a:t>model,</a:t>
            </a:r>
            <a:endParaRPr sz="2376" dirty="0">
              <a:latin typeface="Calibri"/>
              <a:cs typeface="Calibri"/>
            </a:endParaRPr>
          </a:p>
          <a:p>
            <a:pPr marL="646024" lvl="1" indent="-302209">
              <a:spcBef>
                <a:spcPts val="2"/>
              </a:spcBef>
              <a:buAutoNum type="arabicPeriod"/>
              <a:tabLst>
                <a:tab pos="646252" algn="l"/>
              </a:tabLst>
            </a:pPr>
            <a:r>
              <a:rPr sz="2376" b="1" spc="-7" dirty="0">
                <a:solidFill>
                  <a:srgbClr val="F79446"/>
                </a:solidFill>
                <a:latin typeface="Calibri"/>
                <a:cs typeface="Calibri"/>
              </a:rPr>
              <a:t>weight,</a:t>
            </a:r>
            <a:endParaRPr sz="2376" dirty="0">
              <a:latin typeface="Calibri"/>
              <a:cs typeface="Calibri"/>
            </a:endParaRPr>
          </a:p>
          <a:p>
            <a:pPr marL="646024" lvl="1" indent="-302209">
              <a:buAutoNum type="arabicPeriod"/>
              <a:tabLst>
                <a:tab pos="646252" algn="l"/>
              </a:tabLst>
            </a:pPr>
            <a:r>
              <a:rPr sz="2376" b="1" spc="-31" dirty="0">
                <a:solidFill>
                  <a:srgbClr val="F79446"/>
                </a:solidFill>
                <a:latin typeface="Calibri"/>
                <a:cs typeface="Calibri"/>
              </a:rPr>
              <a:t>gravity,</a:t>
            </a:r>
            <a:endParaRPr sz="2376" dirty="0">
              <a:latin typeface="Calibri"/>
              <a:cs typeface="Calibri"/>
            </a:endParaRPr>
          </a:p>
          <a:p>
            <a:pPr marL="646024" lvl="1" indent="-302209">
              <a:buAutoNum type="arabicPeriod"/>
              <a:tabLst>
                <a:tab pos="646252" algn="l"/>
              </a:tabLst>
            </a:pPr>
            <a:r>
              <a:rPr sz="2376" b="1" dirty="0">
                <a:solidFill>
                  <a:srgbClr val="F79446"/>
                </a:solidFill>
                <a:latin typeface="Calibri"/>
                <a:cs typeface="Calibri"/>
              </a:rPr>
              <a:t>padding</a:t>
            </a:r>
            <a:r>
              <a:rPr sz="2376" b="1" spc="-11" dirty="0">
                <a:solidFill>
                  <a:srgbClr val="F79446"/>
                </a:solidFill>
                <a:latin typeface="Calibri"/>
                <a:cs typeface="Calibri"/>
              </a:rPr>
              <a:t> </a:t>
            </a:r>
            <a:r>
              <a:rPr sz="2376" b="1" dirty="0">
                <a:solidFill>
                  <a:srgbClr val="F79446"/>
                </a:solidFill>
                <a:latin typeface="Calibri"/>
                <a:cs typeface="Calibri"/>
              </a:rPr>
              <a:t>,</a:t>
            </a:r>
            <a:endParaRPr sz="2376" dirty="0">
              <a:latin typeface="Calibri"/>
              <a:cs typeface="Calibri"/>
            </a:endParaRPr>
          </a:p>
          <a:p>
            <a:pPr marL="646024" lvl="1" indent="-302209">
              <a:buAutoNum type="arabicPeriod"/>
              <a:tabLst>
                <a:tab pos="646252" algn="l"/>
              </a:tabLst>
            </a:pPr>
            <a:r>
              <a:rPr sz="2376" b="1" spc="-5" dirty="0">
                <a:solidFill>
                  <a:srgbClr val="F79446"/>
                </a:solidFill>
                <a:latin typeface="Calibri"/>
                <a:cs typeface="Calibri"/>
              </a:rPr>
              <a:t>margin</a:t>
            </a:r>
            <a:endParaRPr sz="2376" dirty="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60</a:t>
            </a:fld>
            <a:endParaRPr lang="en-IN" dirty="0"/>
          </a:p>
        </p:txBody>
      </p:sp>
      <p:sp>
        <p:nvSpPr>
          <p:cNvPr id="3" name="Rectangle 2"/>
          <p:cNvSpPr/>
          <p:nvPr/>
        </p:nvSpPr>
        <p:spPr>
          <a:xfrm>
            <a:off x="978408" y="822806"/>
            <a:ext cx="1411284"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Text View:</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854464" y="1474470"/>
            <a:ext cx="7338560" cy="3154680"/>
          </a:xfrm>
          <a:prstGeom prst="rect">
            <a:avLst/>
          </a:prstGeom>
        </p:spPr>
      </p:pic>
    </p:spTree>
    <p:extLst>
      <p:ext uri="{BB962C8B-B14F-4D97-AF65-F5344CB8AC3E}">
        <p14:creationId xmlns:p14="http://schemas.microsoft.com/office/powerpoint/2010/main" val="2222983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61</a:t>
            </a:fld>
            <a:endParaRPr lang="en-IN" dirty="0"/>
          </a:p>
        </p:txBody>
      </p:sp>
      <p:sp>
        <p:nvSpPr>
          <p:cNvPr id="3" name="Rectangle 2"/>
          <p:cNvSpPr/>
          <p:nvPr/>
        </p:nvSpPr>
        <p:spPr>
          <a:xfrm>
            <a:off x="978408" y="834095"/>
            <a:ext cx="1411284"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Text View:</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197864" y="1474470"/>
            <a:ext cx="6309360" cy="3127248"/>
          </a:xfrm>
          <a:prstGeom prst="rect">
            <a:avLst/>
          </a:prstGeom>
        </p:spPr>
      </p:pic>
    </p:spTree>
    <p:extLst>
      <p:ext uri="{BB962C8B-B14F-4D97-AF65-F5344CB8AC3E}">
        <p14:creationId xmlns:p14="http://schemas.microsoft.com/office/powerpoint/2010/main" val="37981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62</a:t>
            </a:fld>
            <a:endParaRPr lang="en-IN" dirty="0"/>
          </a:p>
        </p:txBody>
      </p:sp>
      <p:sp>
        <p:nvSpPr>
          <p:cNvPr id="3" name="Rectangle 2"/>
          <p:cNvSpPr/>
          <p:nvPr/>
        </p:nvSpPr>
        <p:spPr>
          <a:xfrm>
            <a:off x="978408" y="834095"/>
            <a:ext cx="1411284"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Text View:</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709128" y="1447038"/>
            <a:ext cx="7456464" cy="2935224"/>
          </a:xfrm>
          <a:prstGeom prst="rect">
            <a:avLst/>
          </a:prstGeom>
        </p:spPr>
      </p:pic>
    </p:spTree>
    <p:extLst>
      <p:ext uri="{BB962C8B-B14F-4D97-AF65-F5344CB8AC3E}">
        <p14:creationId xmlns:p14="http://schemas.microsoft.com/office/powerpoint/2010/main" val="2755208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63</a:t>
            </a:fld>
            <a:endParaRPr lang="en-IN" dirty="0"/>
          </a:p>
        </p:txBody>
      </p:sp>
      <p:sp>
        <p:nvSpPr>
          <p:cNvPr id="3" name="Rectangle 2"/>
          <p:cNvSpPr/>
          <p:nvPr/>
        </p:nvSpPr>
        <p:spPr>
          <a:xfrm>
            <a:off x="978408" y="834095"/>
            <a:ext cx="10711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13816" y="1447038"/>
            <a:ext cx="3977640" cy="2888933"/>
          </a:xfrm>
          <a:prstGeom prst="rect">
            <a:avLst/>
          </a:prstGeom>
        </p:spPr>
      </p:pic>
      <p:pic>
        <p:nvPicPr>
          <p:cNvPr id="8" name="Picture 7"/>
          <p:cNvPicPr>
            <a:picLocks noChangeAspect="1"/>
          </p:cNvPicPr>
          <p:nvPr/>
        </p:nvPicPr>
        <p:blipFill>
          <a:blip r:embed="rId3"/>
          <a:stretch>
            <a:fillRect/>
          </a:stretch>
        </p:blipFill>
        <p:spPr>
          <a:xfrm>
            <a:off x="5285232" y="1447038"/>
            <a:ext cx="3346704" cy="2888933"/>
          </a:xfrm>
          <a:prstGeom prst="rect">
            <a:avLst/>
          </a:prstGeom>
        </p:spPr>
      </p:pic>
    </p:spTree>
    <p:extLst>
      <p:ext uri="{BB962C8B-B14F-4D97-AF65-F5344CB8AC3E}">
        <p14:creationId xmlns:p14="http://schemas.microsoft.com/office/powerpoint/2010/main" val="2599792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64</a:t>
            </a:fld>
            <a:endParaRPr lang="en-IN" dirty="0"/>
          </a:p>
        </p:txBody>
      </p:sp>
      <p:sp>
        <p:nvSpPr>
          <p:cNvPr id="3" name="Rectangle 2"/>
          <p:cNvSpPr/>
          <p:nvPr/>
        </p:nvSpPr>
        <p:spPr>
          <a:xfrm>
            <a:off x="978408" y="834095"/>
            <a:ext cx="10711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13816" y="1447038"/>
            <a:ext cx="3977640" cy="2888933"/>
          </a:xfrm>
          <a:prstGeom prst="rect">
            <a:avLst/>
          </a:prstGeom>
        </p:spPr>
      </p:pic>
      <p:pic>
        <p:nvPicPr>
          <p:cNvPr id="8" name="Picture 7"/>
          <p:cNvPicPr>
            <a:picLocks noChangeAspect="1"/>
          </p:cNvPicPr>
          <p:nvPr/>
        </p:nvPicPr>
        <p:blipFill>
          <a:blip r:embed="rId3"/>
          <a:stretch>
            <a:fillRect/>
          </a:stretch>
        </p:blipFill>
        <p:spPr>
          <a:xfrm>
            <a:off x="5285232" y="1447038"/>
            <a:ext cx="3346704" cy="2888933"/>
          </a:xfrm>
          <a:prstGeom prst="rect">
            <a:avLst/>
          </a:prstGeom>
        </p:spPr>
      </p:pic>
    </p:spTree>
    <p:extLst>
      <p:ext uri="{BB962C8B-B14F-4D97-AF65-F5344CB8AC3E}">
        <p14:creationId xmlns:p14="http://schemas.microsoft.com/office/powerpoint/2010/main" val="3750578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65</a:t>
            </a:fld>
            <a:endParaRPr lang="en-IN" dirty="0"/>
          </a:p>
        </p:txBody>
      </p:sp>
      <p:sp>
        <p:nvSpPr>
          <p:cNvPr id="3" name="Rectangle 2"/>
          <p:cNvSpPr/>
          <p:nvPr/>
        </p:nvSpPr>
        <p:spPr>
          <a:xfrm>
            <a:off x="978408" y="834095"/>
            <a:ext cx="10711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444752" y="1736788"/>
            <a:ext cx="5513832" cy="2618042"/>
          </a:xfrm>
          <a:prstGeom prst="rect">
            <a:avLst/>
          </a:prstGeom>
        </p:spPr>
      </p:pic>
    </p:spTree>
    <p:extLst>
      <p:ext uri="{BB962C8B-B14F-4D97-AF65-F5344CB8AC3E}">
        <p14:creationId xmlns:p14="http://schemas.microsoft.com/office/powerpoint/2010/main" val="2514558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66</a:t>
            </a:fld>
            <a:endParaRPr lang="en-IN" dirty="0"/>
          </a:p>
        </p:txBody>
      </p:sp>
      <p:sp>
        <p:nvSpPr>
          <p:cNvPr id="3" name="Rectangle 2"/>
          <p:cNvSpPr/>
          <p:nvPr/>
        </p:nvSpPr>
        <p:spPr>
          <a:xfrm>
            <a:off x="978408" y="834095"/>
            <a:ext cx="3810915"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Image View and Image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060704" y="1529334"/>
            <a:ext cx="6611112" cy="3099816"/>
          </a:xfrm>
          <a:prstGeom prst="rect">
            <a:avLst/>
          </a:prstGeom>
        </p:spPr>
      </p:pic>
    </p:spTree>
    <p:extLst>
      <p:ext uri="{BB962C8B-B14F-4D97-AF65-F5344CB8AC3E}">
        <p14:creationId xmlns:p14="http://schemas.microsoft.com/office/powerpoint/2010/main" val="2994579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67</a:t>
            </a:fld>
            <a:endParaRPr lang="en-IN" dirty="0"/>
          </a:p>
        </p:txBody>
      </p:sp>
      <p:sp>
        <p:nvSpPr>
          <p:cNvPr id="3" name="Rectangle 2"/>
          <p:cNvSpPr/>
          <p:nvPr/>
        </p:nvSpPr>
        <p:spPr>
          <a:xfrm>
            <a:off x="978408" y="834095"/>
            <a:ext cx="3810915"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Image View and Image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621792" y="1556766"/>
            <a:ext cx="3432429" cy="2551176"/>
          </a:xfrm>
          <a:prstGeom prst="rect">
            <a:avLst/>
          </a:prstGeom>
        </p:spPr>
      </p:pic>
      <p:pic>
        <p:nvPicPr>
          <p:cNvPr id="8" name="Picture 7"/>
          <p:cNvPicPr>
            <a:picLocks noChangeAspect="1"/>
          </p:cNvPicPr>
          <p:nvPr/>
        </p:nvPicPr>
        <p:blipFill>
          <a:blip r:embed="rId3"/>
          <a:stretch>
            <a:fillRect/>
          </a:stretch>
        </p:blipFill>
        <p:spPr>
          <a:xfrm>
            <a:off x="4478274" y="1556766"/>
            <a:ext cx="4345686" cy="2551176"/>
          </a:xfrm>
          <a:prstGeom prst="rect">
            <a:avLst/>
          </a:prstGeom>
        </p:spPr>
      </p:pic>
    </p:spTree>
    <p:extLst>
      <p:ext uri="{BB962C8B-B14F-4D97-AF65-F5344CB8AC3E}">
        <p14:creationId xmlns:p14="http://schemas.microsoft.com/office/powerpoint/2010/main" val="2582415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68</a:t>
            </a:fld>
            <a:endParaRPr lang="en-IN" dirty="0"/>
          </a:p>
        </p:txBody>
      </p:sp>
      <p:sp>
        <p:nvSpPr>
          <p:cNvPr id="3" name="Rectangle 2"/>
          <p:cNvSpPr/>
          <p:nvPr/>
        </p:nvSpPr>
        <p:spPr>
          <a:xfrm>
            <a:off x="978408" y="834095"/>
            <a:ext cx="3810915"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Image View and Image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252728" y="1584198"/>
            <a:ext cx="6473952" cy="2962656"/>
          </a:xfrm>
          <a:prstGeom prst="rect">
            <a:avLst/>
          </a:prstGeom>
        </p:spPr>
      </p:pic>
    </p:spTree>
    <p:extLst>
      <p:ext uri="{BB962C8B-B14F-4D97-AF65-F5344CB8AC3E}">
        <p14:creationId xmlns:p14="http://schemas.microsoft.com/office/powerpoint/2010/main" val="3142146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69</a:t>
            </a:fld>
            <a:endParaRPr lang="en-IN" dirty="0"/>
          </a:p>
        </p:txBody>
      </p:sp>
      <p:sp>
        <p:nvSpPr>
          <p:cNvPr id="3" name="Rectangle 2"/>
          <p:cNvSpPr/>
          <p:nvPr/>
        </p:nvSpPr>
        <p:spPr>
          <a:xfrm>
            <a:off x="978408" y="834095"/>
            <a:ext cx="1289456"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Edit Text:</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41248" y="1529334"/>
            <a:ext cx="3511296" cy="2770632"/>
          </a:xfrm>
          <a:prstGeom prst="rect">
            <a:avLst/>
          </a:prstGeom>
        </p:spPr>
      </p:pic>
      <p:pic>
        <p:nvPicPr>
          <p:cNvPr id="9" name="Picture 8"/>
          <p:cNvPicPr>
            <a:picLocks noChangeAspect="1"/>
          </p:cNvPicPr>
          <p:nvPr/>
        </p:nvPicPr>
        <p:blipFill>
          <a:blip r:embed="rId3"/>
          <a:stretch>
            <a:fillRect/>
          </a:stretch>
        </p:blipFill>
        <p:spPr>
          <a:xfrm>
            <a:off x="4947818" y="1529334"/>
            <a:ext cx="3876142" cy="2660904"/>
          </a:xfrm>
          <a:prstGeom prst="rect">
            <a:avLst/>
          </a:prstGeom>
        </p:spPr>
      </p:pic>
    </p:spTree>
    <p:extLst>
      <p:ext uri="{BB962C8B-B14F-4D97-AF65-F5344CB8AC3E}">
        <p14:creationId xmlns:p14="http://schemas.microsoft.com/office/powerpoint/2010/main" val="343233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435291" y="4924739"/>
            <a:ext cx="138303" cy="115801"/>
          </a:xfrm>
          <a:prstGeom prst="rect">
            <a:avLst/>
          </a:prstGeom>
        </p:spPr>
        <p:txBody>
          <a:bodyPr vert="horz" wrap="square" lIns="0" tIns="0" rIns="0" bIns="0" rtlCol="0">
            <a:spAutoFit/>
          </a:bodyPr>
          <a:lstStyle>
            <a:defPPr>
              <a:defRPr lang="en-US"/>
            </a:defPPr>
            <a:lvl1pPr marL="0" algn="l" defTabSz="329184" rtl="0" eaLnBrk="1" latinLnBrk="0" hangingPunct="1">
              <a:defRPr sz="864" b="0" i="0" kern="1200">
                <a:solidFill>
                  <a:srgbClr val="878787"/>
                </a:solidFill>
                <a:latin typeface="Calibri"/>
                <a:ea typeface="+mn-ea"/>
                <a:cs typeface="Calibri"/>
              </a:defRPr>
            </a:lvl1pPr>
            <a:lvl2pPr marL="164592" algn="l" defTabSz="329184" rtl="0" eaLnBrk="1" latinLnBrk="0" hangingPunct="1">
              <a:defRPr sz="648" kern="1200">
                <a:solidFill>
                  <a:schemeClr val="tx1"/>
                </a:solidFill>
                <a:latin typeface="+mn-lt"/>
                <a:ea typeface="+mn-ea"/>
                <a:cs typeface="+mn-cs"/>
              </a:defRPr>
            </a:lvl2pPr>
            <a:lvl3pPr marL="329184" algn="l" defTabSz="329184" rtl="0" eaLnBrk="1" latinLnBrk="0" hangingPunct="1">
              <a:defRPr sz="648" kern="1200">
                <a:solidFill>
                  <a:schemeClr val="tx1"/>
                </a:solidFill>
                <a:latin typeface="+mn-lt"/>
                <a:ea typeface="+mn-ea"/>
                <a:cs typeface="+mn-cs"/>
              </a:defRPr>
            </a:lvl3pPr>
            <a:lvl4pPr marL="493776" algn="l" defTabSz="329184" rtl="0" eaLnBrk="1" latinLnBrk="0" hangingPunct="1">
              <a:defRPr sz="648" kern="1200">
                <a:solidFill>
                  <a:schemeClr val="tx1"/>
                </a:solidFill>
                <a:latin typeface="+mn-lt"/>
                <a:ea typeface="+mn-ea"/>
                <a:cs typeface="+mn-cs"/>
              </a:defRPr>
            </a:lvl4pPr>
            <a:lvl5pPr marL="658368" algn="l" defTabSz="329184" rtl="0" eaLnBrk="1" latinLnBrk="0" hangingPunct="1">
              <a:defRPr sz="648" kern="1200">
                <a:solidFill>
                  <a:schemeClr val="tx1"/>
                </a:solidFill>
                <a:latin typeface="+mn-lt"/>
                <a:ea typeface="+mn-ea"/>
                <a:cs typeface="+mn-cs"/>
              </a:defRPr>
            </a:lvl5pPr>
            <a:lvl6pPr marL="822960" algn="l" defTabSz="329184" rtl="0" eaLnBrk="1" latinLnBrk="0" hangingPunct="1">
              <a:defRPr sz="648" kern="1200">
                <a:solidFill>
                  <a:schemeClr val="tx1"/>
                </a:solidFill>
                <a:latin typeface="+mn-lt"/>
                <a:ea typeface="+mn-ea"/>
                <a:cs typeface="+mn-cs"/>
              </a:defRPr>
            </a:lvl6pPr>
            <a:lvl7pPr marL="987552" algn="l" defTabSz="329184" rtl="0" eaLnBrk="1" latinLnBrk="0" hangingPunct="1">
              <a:defRPr sz="648" kern="1200">
                <a:solidFill>
                  <a:schemeClr val="tx1"/>
                </a:solidFill>
                <a:latin typeface="+mn-lt"/>
                <a:ea typeface="+mn-ea"/>
                <a:cs typeface="+mn-cs"/>
              </a:defRPr>
            </a:lvl7pPr>
            <a:lvl8pPr marL="1152144" algn="l" defTabSz="329184" rtl="0" eaLnBrk="1" latinLnBrk="0" hangingPunct="1">
              <a:defRPr sz="648" kern="1200">
                <a:solidFill>
                  <a:schemeClr val="tx1"/>
                </a:solidFill>
                <a:latin typeface="+mn-lt"/>
                <a:ea typeface="+mn-ea"/>
                <a:cs typeface="+mn-cs"/>
              </a:defRPr>
            </a:lvl8pPr>
            <a:lvl9pPr marL="1316736" algn="l" defTabSz="329184" rtl="0" eaLnBrk="1" latinLnBrk="0" hangingPunct="1">
              <a:defRPr sz="648" kern="1200">
                <a:solidFill>
                  <a:schemeClr val="tx1"/>
                </a:solidFill>
                <a:latin typeface="+mn-lt"/>
                <a:ea typeface="+mn-ea"/>
                <a:cs typeface="+mn-cs"/>
              </a:defRPr>
            </a:lvl9pPr>
          </a:lstStyle>
          <a:p>
            <a:pPr marL="13716">
              <a:lnSpc>
                <a:spcPts val="857"/>
              </a:lnSpc>
            </a:pPr>
            <a:fld id="{81D60167-4931-47E6-BA6A-407CBD079E47}" type="slidenum">
              <a:rPr lang="en-IN" smtClean="0"/>
              <a:pPr marL="13716">
                <a:lnSpc>
                  <a:spcPts val="857"/>
                </a:lnSpc>
              </a:pPr>
              <a:t>7</a:t>
            </a:fld>
            <a:endParaRPr dirty="0"/>
          </a:p>
        </p:txBody>
      </p:sp>
      <p:sp>
        <p:nvSpPr>
          <p:cNvPr id="2" name="object 2"/>
          <p:cNvSpPr txBox="1">
            <a:spLocks noGrp="1"/>
          </p:cNvSpPr>
          <p:nvPr>
            <p:ph type="title"/>
          </p:nvPr>
        </p:nvSpPr>
        <p:spPr>
          <a:xfrm>
            <a:off x="3722752" y="602864"/>
            <a:ext cx="2004593" cy="435273"/>
          </a:xfrm>
          <a:prstGeom prst="rect">
            <a:avLst/>
          </a:prstGeom>
        </p:spPr>
        <p:txBody>
          <a:bodyPr spcFirstLastPara="1" vert="horz" wrap="square" lIns="0" tIns="4343" rIns="0" bIns="0" rtlCol="0" anchor="t" anchorCtr="0">
            <a:spAutoFit/>
          </a:bodyPr>
          <a:lstStyle/>
          <a:p>
            <a:pPr marL="4572">
              <a:spcBef>
                <a:spcPts val="34"/>
              </a:spcBef>
            </a:pPr>
            <a:r>
              <a:rPr spc="-11" dirty="0"/>
              <a:t>Orientation</a:t>
            </a:r>
          </a:p>
        </p:txBody>
      </p:sp>
      <p:sp>
        <p:nvSpPr>
          <p:cNvPr id="3" name="object 3"/>
          <p:cNvSpPr txBox="1"/>
          <p:nvPr/>
        </p:nvSpPr>
        <p:spPr>
          <a:xfrm>
            <a:off x="1921246" y="1220312"/>
            <a:ext cx="5485714" cy="3269254"/>
          </a:xfrm>
          <a:prstGeom prst="rect">
            <a:avLst/>
          </a:prstGeom>
        </p:spPr>
        <p:txBody>
          <a:bodyPr vert="horz" wrap="square" lIns="0" tIns="18059" rIns="0" bIns="0" rtlCol="0">
            <a:spAutoFit/>
          </a:bodyPr>
          <a:lstStyle/>
          <a:p>
            <a:pPr marL="139903" marR="977265" indent="-135560">
              <a:lnSpc>
                <a:spcPts val="2837"/>
              </a:lnSpc>
              <a:spcBef>
                <a:spcPts val="142"/>
              </a:spcBef>
              <a:buFont typeface="Arial"/>
              <a:buChar char="•"/>
              <a:tabLst>
                <a:tab pos="193853" algn="l"/>
                <a:tab pos="2456993" algn="l"/>
                <a:tab pos="2934995" algn="l"/>
              </a:tabLst>
            </a:pPr>
            <a:r>
              <a:rPr sz="504" dirty="0">
                <a:solidFill>
                  <a:schemeClr val="bg1"/>
                </a:solidFill>
              </a:rPr>
              <a:t>	</a:t>
            </a:r>
            <a:r>
              <a:rPr sz="2376" spc="-9" dirty="0">
                <a:solidFill>
                  <a:schemeClr val="tx1"/>
                </a:solidFill>
                <a:latin typeface="Calibri"/>
                <a:cs typeface="Calibri"/>
              </a:rPr>
              <a:t>indicates  </a:t>
            </a:r>
            <a:r>
              <a:rPr sz="2376" dirty="0">
                <a:solidFill>
                  <a:schemeClr val="tx1"/>
                </a:solidFill>
                <a:latin typeface="Calibri"/>
                <a:cs typeface="Calibri"/>
              </a:rPr>
              <a:t>wh</a:t>
            </a:r>
            <a:r>
              <a:rPr sz="2376" spc="-14" dirty="0">
                <a:solidFill>
                  <a:schemeClr val="tx1"/>
                </a:solidFill>
                <a:latin typeface="Calibri"/>
                <a:cs typeface="Calibri"/>
              </a:rPr>
              <a:t>e</a:t>
            </a:r>
            <a:r>
              <a:rPr sz="2376" dirty="0">
                <a:solidFill>
                  <a:schemeClr val="tx1"/>
                </a:solidFill>
                <a:latin typeface="Calibri"/>
                <a:cs typeface="Calibri"/>
              </a:rPr>
              <a:t>ther	the	</a:t>
            </a:r>
            <a:r>
              <a:rPr sz="2376" spc="-2" dirty="0">
                <a:solidFill>
                  <a:schemeClr val="tx1"/>
                </a:solidFill>
                <a:latin typeface="Calibri"/>
                <a:cs typeface="Calibri"/>
              </a:rPr>
              <a:t>L</a:t>
            </a:r>
            <a:r>
              <a:rPr sz="2376" spc="-9" dirty="0">
                <a:solidFill>
                  <a:schemeClr val="tx1"/>
                </a:solidFill>
                <a:latin typeface="Calibri"/>
                <a:cs typeface="Calibri"/>
              </a:rPr>
              <a:t>i</a:t>
            </a:r>
            <a:r>
              <a:rPr sz="2376" spc="-2" dirty="0">
                <a:solidFill>
                  <a:schemeClr val="tx1"/>
                </a:solidFill>
                <a:latin typeface="Calibri"/>
                <a:cs typeface="Calibri"/>
              </a:rPr>
              <a:t>nearL</a:t>
            </a:r>
            <a:r>
              <a:rPr sz="2376" spc="-47" dirty="0">
                <a:solidFill>
                  <a:schemeClr val="tx1"/>
                </a:solidFill>
                <a:latin typeface="Calibri"/>
                <a:cs typeface="Calibri"/>
              </a:rPr>
              <a:t>a</a:t>
            </a:r>
            <a:r>
              <a:rPr sz="2376" spc="-27" dirty="0">
                <a:solidFill>
                  <a:schemeClr val="tx1"/>
                </a:solidFill>
                <a:latin typeface="Calibri"/>
                <a:cs typeface="Calibri"/>
              </a:rPr>
              <a:t>y</a:t>
            </a:r>
            <a:r>
              <a:rPr sz="2376" spc="-2" dirty="0">
                <a:solidFill>
                  <a:schemeClr val="tx1"/>
                </a:solidFill>
                <a:latin typeface="Calibri"/>
                <a:cs typeface="Calibri"/>
              </a:rPr>
              <a:t>out  </a:t>
            </a:r>
            <a:r>
              <a:rPr sz="2376" spc="-9" dirty="0">
                <a:solidFill>
                  <a:schemeClr val="tx1"/>
                </a:solidFill>
                <a:latin typeface="Calibri"/>
                <a:cs typeface="Calibri"/>
              </a:rPr>
              <a:t>represents </a:t>
            </a:r>
            <a:r>
              <a:rPr sz="2376" dirty="0">
                <a:solidFill>
                  <a:schemeClr val="tx1"/>
                </a:solidFill>
                <a:latin typeface="Calibri"/>
                <a:cs typeface="Calibri"/>
              </a:rPr>
              <a:t>a </a:t>
            </a:r>
            <a:r>
              <a:rPr sz="2376" i="1" spc="-5" dirty="0">
                <a:solidFill>
                  <a:schemeClr val="tx1"/>
                </a:solidFill>
                <a:latin typeface="Calibri"/>
                <a:cs typeface="Calibri"/>
              </a:rPr>
              <a:t>row </a:t>
            </a:r>
            <a:r>
              <a:rPr sz="2376" i="1" spc="-2" dirty="0">
                <a:solidFill>
                  <a:schemeClr val="tx1"/>
                </a:solidFill>
                <a:latin typeface="Calibri"/>
                <a:cs typeface="Calibri"/>
              </a:rPr>
              <a:t>or </a:t>
            </a:r>
            <a:r>
              <a:rPr sz="2376" i="1" dirty="0">
                <a:solidFill>
                  <a:schemeClr val="tx1"/>
                </a:solidFill>
                <a:latin typeface="Calibri"/>
                <a:cs typeface="Calibri"/>
              </a:rPr>
              <a:t>a</a:t>
            </a:r>
            <a:r>
              <a:rPr sz="2376" i="1" spc="-14" dirty="0">
                <a:solidFill>
                  <a:schemeClr val="tx1"/>
                </a:solidFill>
                <a:latin typeface="Calibri"/>
                <a:cs typeface="Calibri"/>
              </a:rPr>
              <a:t> </a:t>
            </a:r>
            <a:r>
              <a:rPr sz="2376" i="1" spc="-5" dirty="0">
                <a:solidFill>
                  <a:schemeClr val="tx1"/>
                </a:solidFill>
                <a:latin typeface="Calibri"/>
                <a:cs typeface="Calibri"/>
              </a:rPr>
              <a:t>column.</a:t>
            </a:r>
            <a:endParaRPr sz="2376" dirty="0">
              <a:solidFill>
                <a:schemeClr val="tx1"/>
              </a:solidFill>
              <a:latin typeface="Calibri"/>
              <a:cs typeface="Calibri"/>
            </a:endParaRPr>
          </a:p>
          <a:p>
            <a:pPr marL="139903" marR="396392" indent="-135560">
              <a:lnSpc>
                <a:spcPts val="2833"/>
              </a:lnSpc>
              <a:spcBef>
                <a:spcPts val="32"/>
              </a:spcBef>
              <a:buFont typeface="Arial"/>
              <a:buChar char="•"/>
              <a:tabLst>
                <a:tab pos="193853" algn="l"/>
                <a:tab pos="3487750" algn="l"/>
              </a:tabLst>
            </a:pPr>
            <a:r>
              <a:rPr sz="504" dirty="0">
                <a:solidFill>
                  <a:schemeClr val="tx1"/>
                </a:solidFill>
              </a:rPr>
              <a:t>	</a:t>
            </a:r>
            <a:r>
              <a:rPr sz="2376" dirty="0">
                <a:solidFill>
                  <a:schemeClr val="tx1"/>
                </a:solidFill>
                <a:latin typeface="Calibri"/>
                <a:cs typeface="Calibri"/>
              </a:rPr>
              <a:t>Add the  </a:t>
            </a:r>
            <a:r>
              <a:rPr sz="2376" spc="-7" dirty="0">
                <a:solidFill>
                  <a:srgbClr val="F79446"/>
                </a:solidFill>
                <a:latin typeface="Calibri"/>
                <a:cs typeface="Calibri"/>
              </a:rPr>
              <a:t>android:orientation </a:t>
            </a:r>
            <a:r>
              <a:rPr sz="2376" spc="-7" dirty="0">
                <a:solidFill>
                  <a:schemeClr val="tx1"/>
                </a:solidFill>
                <a:latin typeface="Calibri"/>
                <a:cs typeface="Calibri"/>
              </a:rPr>
              <a:t>property </a:t>
            </a:r>
            <a:r>
              <a:rPr sz="2376" spc="-14" dirty="0">
                <a:solidFill>
                  <a:schemeClr val="tx1"/>
                </a:solidFill>
                <a:latin typeface="Calibri"/>
                <a:cs typeface="Calibri"/>
              </a:rPr>
              <a:t>to </a:t>
            </a:r>
            <a:r>
              <a:rPr sz="2376" spc="-9" dirty="0">
                <a:solidFill>
                  <a:schemeClr val="tx1"/>
                </a:solidFill>
                <a:latin typeface="Calibri"/>
                <a:cs typeface="Calibri"/>
              </a:rPr>
              <a:t>your  LinearLayout</a:t>
            </a:r>
            <a:r>
              <a:rPr sz="2376" spc="2" dirty="0">
                <a:solidFill>
                  <a:schemeClr val="tx1"/>
                </a:solidFill>
                <a:latin typeface="Calibri"/>
                <a:cs typeface="Calibri"/>
              </a:rPr>
              <a:t> </a:t>
            </a:r>
            <a:r>
              <a:rPr sz="2376" spc="-4" dirty="0">
                <a:solidFill>
                  <a:schemeClr val="tx1"/>
                </a:solidFill>
                <a:latin typeface="Calibri"/>
                <a:cs typeface="Calibri"/>
              </a:rPr>
              <a:t>element	</a:t>
            </a:r>
            <a:r>
              <a:rPr sz="2376" dirty="0">
                <a:solidFill>
                  <a:schemeClr val="tx1"/>
                </a:solidFill>
                <a:latin typeface="Calibri"/>
                <a:cs typeface="Calibri"/>
              </a:rPr>
              <a:t>in </a:t>
            </a:r>
            <a:r>
              <a:rPr sz="2376" spc="-9" dirty="0">
                <a:solidFill>
                  <a:schemeClr val="tx1"/>
                </a:solidFill>
                <a:latin typeface="Calibri"/>
                <a:cs typeface="Calibri"/>
              </a:rPr>
              <a:t>your</a:t>
            </a:r>
            <a:r>
              <a:rPr sz="2376" spc="-23" dirty="0">
                <a:solidFill>
                  <a:schemeClr val="tx1"/>
                </a:solidFill>
                <a:latin typeface="Calibri"/>
                <a:cs typeface="Calibri"/>
              </a:rPr>
              <a:t> </a:t>
            </a:r>
            <a:r>
              <a:rPr sz="2376" spc="-2" dirty="0">
                <a:solidFill>
                  <a:schemeClr val="tx1"/>
                </a:solidFill>
                <a:latin typeface="Calibri"/>
                <a:cs typeface="Calibri"/>
              </a:rPr>
              <a:t>XML</a:t>
            </a:r>
            <a:endParaRPr sz="2376" dirty="0">
              <a:solidFill>
                <a:schemeClr val="tx1"/>
              </a:solidFill>
              <a:latin typeface="Calibri"/>
              <a:cs typeface="Calibri"/>
            </a:endParaRPr>
          </a:p>
          <a:p>
            <a:pPr marL="139903">
              <a:lnSpc>
                <a:spcPts val="2761"/>
              </a:lnSpc>
              <a:tabLst>
                <a:tab pos="3145307" algn="l"/>
              </a:tabLst>
            </a:pPr>
            <a:r>
              <a:rPr sz="2376" spc="-13" dirty="0">
                <a:solidFill>
                  <a:schemeClr val="tx1"/>
                </a:solidFill>
                <a:latin typeface="Calibri"/>
                <a:cs typeface="Calibri"/>
              </a:rPr>
              <a:t>layout, </a:t>
            </a:r>
            <a:r>
              <a:rPr sz="2376" spc="-9" dirty="0">
                <a:solidFill>
                  <a:schemeClr val="tx1"/>
                </a:solidFill>
                <a:latin typeface="Calibri"/>
                <a:cs typeface="Calibri"/>
              </a:rPr>
              <a:t>setting</a:t>
            </a:r>
            <a:r>
              <a:rPr sz="2376" spc="22" dirty="0">
                <a:solidFill>
                  <a:schemeClr val="tx1"/>
                </a:solidFill>
                <a:latin typeface="Calibri"/>
                <a:cs typeface="Calibri"/>
              </a:rPr>
              <a:t> </a:t>
            </a:r>
            <a:r>
              <a:rPr sz="2376" dirty="0">
                <a:solidFill>
                  <a:schemeClr val="tx1"/>
                </a:solidFill>
                <a:latin typeface="Calibri"/>
                <a:cs typeface="Calibri"/>
              </a:rPr>
              <a:t>the</a:t>
            </a:r>
            <a:r>
              <a:rPr sz="2376" spc="5" dirty="0">
                <a:solidFill>
                  <a:schemeClr val="tx1"/>
                </a:solidFill>
                <a:latin typeface="Calibri"/>
                <a:cs typeface="Calibri"/>
              </a:rPr>
              <a:t> </a:t>
            </a:r>
            <a:r>
              <a:rPr sz="2376" spc="-9" dirty="0">
                <a:solidFill>
                  <a:schemeClr val="tx1"/>
                </a:solidFill>
                <a:latin typeface="Calibri"/>
                <a:cs typeface="Calibri"/>
              </a:rPr>
              <a:t>value	</a:t>
            </a:r>
            <a:r>
              <a:rPr sz="2376" spc="-14" dirty="0">
                <a:solidFill>
                  <a:schemeClr val="tx1"/>
                </a:solidFill>
                <a:latin typeface="Calibri"/>
                <a:cs typeface="Calibri"/>
              </a:rPr>
              <a:t>to </a:t>
            </a:r>
            <a:r>
              <a:rPr sz="2376" spc="-2" dirty="0">
                <a:solidFill>
                  <a:schemeClr val="tx1"/>
                </a:solidFill>
                <a:latin typeface="Calibri"/>
                <a:cs typeface="Calibri"/>
              </a:rPr>
              <a:t>be</a:t>
            </a:r>
            <a:r>
              <a:rPr sz="2376" spc="11" dirty="0">
                <a:solidFill>
                  <a:schemeClr val="tx1"/>
                </a:solidFill>
                <a:latin typeface="Calibri"/>
                <a:cs typeface="Calibri"/>
              </a:rPr>
              <a:t> </a:t>
            </a:r>
            <a:r>
              <a:rPr sz="2376" b="1" spc="-9" dirty="0">
                <a:solidFill>
                  <a:schemeClr val="tx1"/>
                </a:solidFill>
                <a:latin typeface="Calibri"/>
                <a:cs typeface="Calibri"/>
              </a:rPr>
              <a:t>horizontal</a:t>
            </a:r>
            <a:endParaRPr sz="2376" dirty="0">
              <a:solidFill>
                <a:schemeClr val="tx1"/>
              </a:solidFill>
              <a:latin typeface="Calibri"/>
              <a:cs typeface="Calibri"/>
            </a:endParaRPr>
          </a:p>
          <a:p>
            <a:pPr marL="139903"/>
            <a:r>
              <a:rPr sz="2376" spc="-18" dirty="0">
                <a:solidFill>
                  <a:schemeClr val="tx1"/>
                </a:solidFill>
                <a:latin typeface="Calibri"/>
                <a:cs typeface="Calibri"/>
              </a:rPr>
              <a:t>for </a:t>
            </a:r>
            <a:r>
              <a:rPr sz="2376" dirty="0">
                <a:solidFill>
                  <a:schemeClr val="tx1"/>
                </a:solidFill>
                <a:latin typeface="Calibri"/>
                <a:cs typeface="Calibri"/>
              </a:rPr>
              <a:t>a </a:t>
            </a:r>
            <a:r>
              <a:rPr sz="2376" spc="-18" dirty="0">
                <a:solidFill>
                  <a:schemeClr val="tx1"/>
                </a:solidFill>
                <a:latin typeface="Calibri"/>
                <a:cs typeface="Calibri"/>
              </a:rPr>
              <a:t>row </a:t>
            </a:r>
            <a:r>
              <a:rPr sz="2376" spc="-2" dirty="0">
                <a:solidFill>
                  <a:schemeClr val="tx1"/>
                </a:solidFill>
                <a:latin typeface="Calibri"/>
                <a:cs typeface="Calibri"/>
              </a:rPr>
              <a:t>or </a:t>
            </a:r>
            <a:r>
              <a:rPr sz="2376" b="1" spc="-5" dirty="0">
                <a:solidFill>
                  <a:schemeClr val="tx1"/>
                </a:solidFill>
                <a:latin typeface="Calibri"/>
                <a:cs typeface="Calibri"/>
              </a:rPr>
              <a:t>vertical </a:t>
            </a:r>
            <a:r>
              <a:rPr sz="2376" spc="-18" dirty="0">
                <a:solidFill>
                  <a:schemeClr val="tx1"/>
                </a:solidFill>
                <a:latin typeface="Calibri"/>
                <a:cs typeface="Calibri"/>
              </a:rPr>
              <a:t>for </a:t>
            </a:r>
            <a:r>
              <a:rPr sz="2376" dirty="0">
                <a:solidFill>
                  <a:schemeClr val="tx1"/>
                </a:solidFill>
                <a:latin typeface="Calibri"/>
                <a:cs typeface="Calibri"/>
              </a:rPr>
              <a:t>a</a:t>
            </a:r>
            <a:r>
              <a:rPr sz="2376" spc="40" dirty="0">
                <a:solidFill>
                  <a:schemeClr val="tx1"/>
                </a:solidFill>
                <a:latin typeface="Calibri"/>
                <a:cs typeface="Calibri"/>
              </a:rPr>
              <a:t> </a:t>
            </a:r>
            <a:r>
              <a:rPr sz="2376" spc="-5" dirty="0">
                <a:solidFill>
                  <a:schemeClr val="tx1"/>
                </a:solidFill>
                <a:latin typeface="Calibri"/>
                <a:cs typeface="Calibri"/>
              </a:rPr>
              <a:t>column.</a:t>
            </a:r>
            <a:endParaRPr sz="2376" dirty="0">
              <a:solidFill>
                <a:schemeClr val="tx1"/>
              </a:solidFill>
              <a:latin typeface="Calibri"/>
              <a:cs typeface="Calibri"/>
            </a:endParaRPr>
          </a:p>
          <a:p>
            <a:pPr marL="139903" marR="1829" indent="-135560">
              <a:lnSpc>
                <a:spcPts val="2833"/>
              </a:lnSpc>
              <a:spcBef>
                <a:spcPts val="128"/>
              </a:spcBef>
              <a:buFont typeface="Arial"/>
              <a:buChar char="•"/>
              <a:tabLst>
                <a:tab pos="193853" algn="l"/>
                <a:tab pos="2150669" algn="l"/>
                <a:tab pos="4499305" algn="l"/>
              </a:tabLst>
            </a:pPr>
            <a:r>
              <a:rPr sz="504" dirty="0">
                <a:solidFill>
                  <a:schemeClr val="tx1"/>
                </a:solidFill>
              </a:rPr>
              <a:t>	</a:t>
            </a:r>
            <a:r>
              <a:rPr sz="2376" spc="-2" dirty="0">
                <a:solidFill>
                  <a:schemeClr val="tx1"/>
                </a:solidFill>
                <a:latin typeface="Calibri"/>
                <a:cs typeface="Calibri"/>
              </a:rPr>
              <a:t>The</a:t>
            </a:r>
            <a:r>
              <a:rPr sz="2376" dirty="0">
                <a:solidFill>
                  <a:schemeClr val="tx1"/>
                </a:solidFill>
                <a:latin typeface="Calibri"/>
                <a:cs typeface="Calibri"/>
              </a:rPr>
              <a:t> </a:t>
            </a:r>
            <a:r>
              <a:rPr sz="2376" spc="-9" dirty="0">
                <a:solidFill>
                  <a:schemeClr val="tx1"/>
                </a:solidFill>
                <a:latin typeface="Calibri"/>
                <a:cs typeface="Calibri"/>
              </a:rPr>
              <a:t>orientation	</a:t>
            </a:r>
            <a:r>
              <a:rPr sz="2376" spc="-11" dirty="0">
                <a:solidFill>
                  <a:schemeClr val="tx1"/>
                </a:solidFill>
                <a:latin typeface="Calibri"/>
                <a:cs typeface="Calibri"/>
              </a:rPr>
              <a:t>can </a:t>
            </a:r>
            <a:r>
              <a:rPr sz="2376" spc="-2" dirty="0">
                <a:solidFill>
                  <a:schemeClr val="tx1"/>
                </a:solidFill>
                <a:latin typeface="Calibri"/>
                <a:cs typeface="Calibri"/>
              </a:rPr>
              <a:t>be  </a:t>
            </a:r>
            <a:r>
              <a:rPr sz="2376" dirty="0">
                <a:solidFill>
                  <a:schemeClr val="tx1"/>
                </a:solidFill>
                <a:latin typeface="Calibri"/>
                <a:cs typeface="Calibri"/>
              </a:rPr>
              <a:t>modified</a:t>
            </a:r>
            <a:r>
              <a:rPr sz="2376" spc="-9" dirty="0">
                <a:solidFill>
                  <a:schemeClr val="tx1"/>
                </a:solidFill>
                <a:latin typeface="Calibri"/>
                <a:cs typeface="Calibri"/>
              </a:rPr>
              <a:t> </a:t>
            </a:r>
            <a:r>
              <a:rPr sz="2376" spc="-13" dirty="0">
                <a:solidFill>
                  <a:schemeClr val="tx1"/>
                </a:solidFill>
                <a:latin typeface="Calibri"/>
                <a:cs typeface="Calibri"/>
              </a:rPr>
              <a:t>at	</a:t>
            </a:r>
            <a:r>
              <a:rPr sz="2376" spc="-4" dirty="0">
                <a:solidFill>
                  <a:schemeClr val="tx1"/>
                </a:solidFill>
                <a:latin typeface="Calibri"/>
                <a:cs typeface="Calibri"/>
              </a:rPr>
              <a:t>runtime </a:t>
            </a:r>
            <a:r>
              <a:rPr sz="2376" spc="-7" dirty="0">
                <a:solidFill>
                  <a:schemeClr val="tx1"/>
                </a:solidFill>
                <a:latin typeface="Calibri"/>
                <a:cs typeface="Calibri"/>
              </a:rPr>
              <a:t>by </a:t>
            </a:r>
            <a:r>
              <a:rPr sz="2376" spc="-9" dirty="0">
                <a:solidFill>
                  <a:schemeClr val="tx1"/>
                </a:solidFill>
                <a:latin typeface="Calibri"/>
                <a:cs typeface="Calibri"/>
              </a:rPr>
              <a:t>invoking  </a:t>
            </a:r>
            <a:r>
              <a:rPr sz="2376" i="1" spc="-5" dirty="0">
                <a:solidFill>
                  <a:srgbClr val="F79446"/>
                </a:solidFill>
                <a:latin typeface="Calibri"/>
                <a:cs typeface="Calibri"/>
              </a:rPr>
              <a:t>setOrientation()</a:t>
            </a:r>
            <a:endParaRPr sz="2376"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70</a:t>
            </a:fld>
            <a:endParaRPr lang="en-IN" dirty="0"/>
          </a:p>
        </p:txBody>
      </p:sp>
      <p:sp>
        <p:nvSpPr>
          <p:cNvPr id="3" name="Rectangle 2"/>
          <p:cNvSpPr/>
          <p:nvPr/>
        </p:nvSpPr>
        <p:spPr>
          <a:xfrm>
            <a:off x="978408" y="834095"/>
            <a:ext cx="1242969"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Edit text:</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527048" y="1447038"/>
            <a:ext cx="5760720" cy="2962656"/>
          </a:xfrm>
          <a:prstGeom prst="rect">
            <a:avLst/>
          </a:prstGeom>
        </p:spPr>
      </p:pic>
    </p:spTree>
    <p:extLst>
      <p:ext uri="{BB962C8B-B14F-4D97-AF65-F5344CB8AC3E}">
        <p14:creationId xmlns:p14="http://schemas.microsoft.com/office/powerpoint/2010/main" val="493811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71</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978408" y="1364742"/>
            <a:ext cx="7324344" cy="3418713"/>
          </a:xfrm>
          <a:prstGeom prst="rect">
            <a:avLst/>
          </a:prstGeom>
        </p:spPr>
      </p:pic>
    </p:spTree>
    <p:extLst>
      <p:ext uri="{BB962C8B-B14F-4D97-AF65-F5344CB8AC3E}">
        <p14:creationId xmlns:p14="http://schemas.microsoft.com/office/powerpoint/2010/main" val="2106934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72</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978408" y="1392174"/>
            <a:ext cx="7379208" cy="3154680"/>
          </a:xfrm>
          <a:prstGeom prst="rect">
            <a:avLst/>
          </a:prstGeom>
        </p:spPr>
      </p:pic>
    </p:spTree>
    <p:extLst>
      <p:ext uri="{BB962C8B-B14F-4D97-AF65-F5344CB8AC3E}">
        <p14:creationId xmlns:p14="http://schemas.microsoft.com/office/powerpoint/2010/main" val="638439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73</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978408" y="1232973"/>
            <a:ext cx="7434072" cy="3341313"/>
          </a:xfrm>
          <a:prstGeom prst="rect">
            <a:avLst/>
          </a:prstGeom>
        </p:spPr>
      </p:pic>
    </p:spTree>
    <p:extLst>
      <p:ext uri="{BB962C8B-B14F-4D97-AF65-F5344CB8AC3E}">
        <p14:creationId xmlns:p14="http://schemas.microsoft.com/office/powerpoint/2010/main" val="2028054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74</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96112" y="1232973"/>
            <a:ext cx="7242048" cy="3550482"/>
          </a:xfrm>
          <a:prstGeom prst="rect">
            <a:avLst/>
          </a:prstGeom>
        </p:spPr>
      </p:pic>
    </p:spTree>
    <p:extLst>
      <p:ext uri="{BB962C8B-B14F-4D97-AF65-F5344CB8AC3E}">
        <p14:creationId xmlns:p14="http://schemas.microsoft.com/office/powerpoint/2010/main" val="2981377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75</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96112" y="1232973"/>
            <a:ext cx="7242048" cy="3550482"/>
          </a:xfrm>
          <a:prstGeom prst="rect">
            <a:avLst/>
          </a:prstGeom>
        </p:spPr>
      </p:pic>
    </p:spTree>
    <p:extLst>
      <p:ext uri="{BB962C8B-B14F-4D97-AF65-F5344CB8AC3E}">
        <p14:creationId xmlns:p14="http://schemas.microsoft.com/office/powerpoint/2010/main" val="2316943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76</a:t>
            </a:fld>
            <a:endParaRPr lang="en-IN" dirty="0"/>
          </a:p>
        </p:txBody>
      </p:sp>
      <p:sp>
        <p:nvSpPr>
          <p:cNvPr id="3" name="Rectangle 2"/>
          <p:cNvSpPr/>
          <p:nvPr/>
        </p:nvSpPr>
        <p:spPr>
          <a:xfrm>
            <a:off x="978408" y="834095"/>
            <a:ext cx="180267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Button:</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8" name="Picture 7"/>
          <p:cNvPicPr>
            <a:picLocks noChangeAspect="1"/>
          </p:cNvPicPr>
          <p:nvPr/>
        </p:nvPicPr>
        <p:blipFill>
          <a:blip r:embed="rId2"/>
          <a:stretch>
            <a:fillRect/>
          </a:stretch>
        </p:blipFill>
        <p:spPr>
          <a:xfrm>
            <a:off x="868680" y="1232973"/>
            <a:ext cx="7324344" cy="3706317"/>
          </a:xfrm>
          <a:prstGeom prst="rect">
            <a:avLst/>
          </a:prstGeom>
        </p:spPr>
      </p:pic>
    </p:spTree>
    <p:extLst>
      <p:ext uri="{BB962C8B-B14F-4D97-AF65-F5344CB8AC3E}">
        <p14:creationId xmlns:p14="http://schemas.microsoft.com/office/powerpoint/2010/main" val="863735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77</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444752" y="1282446"/>
            <a:ext cx="7132320" cy="3346704"/>
          </a:xfrm>
          <a:prstGeom prst="rect">
            <a:avLst/>
          </a:prstGeom>
        </p:spPr>
      </p:pic>
    </p:spTree>
    <p:extLst>
      <p:ext uri="{BB962C8B-B14F-4D97-AF65-F5344CB8AC3E}">
        <p14:creationId xmlns:p14="http://schemas.microsoft.com/office/powerpoint/2010/main" val="3661014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78</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060704" y="1368494"/>
            <a:ext cx="7406640" cy="3315520"/>
          </a:xfrm>
          <a:prstGeom prst="rect">
            <a:avLst/>
          </a:prstGeom>
        </p:spPr>
      </p:pic>
    </p:spTree>
    <p:extLst>
      <p:ext uri="{BB962C8B-B14F-4D97-AF65-F5344CB8AC3E}">
        <p14:creationId xmlns:p14="http://schemas.microsoft.com/office/powerpoint/2010/main" val="1432282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79</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978408" y="1232974"/>
            <a:ext cx="7598664" cy="3706317"/>
          </a:xfrm>
          <a:prstGeom prst="rect">
            <a:avLst/>
          </a:prstGeom>
        </p:spPr>
      </p:pic>
    </p:spTree>
    <p:extLst>
      <p:ext uri="{BB962C8B-B14F-4D97-AF65-F5344CB8AC3E}">
        <p14:creationId xmlns:p14="http://schemas.microsoft.com/office/powerpoint/2010/main" val="235061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923544"/>
            <a:ext cx="6858000" cy="4219956"/>
          </a:xfrm>
          <a:prstGeom prst="rect">
            <a:avLst/>
          </a:prstGeom>
          <a:blipFill>
            <a:blip r:embed="rId2" cstate="print"/>
            <a:stretch>
              <a:fillRect/>
            </a:stretch>
          </a:blipFill>
        </p:spPr>
        <p:txBody>
          <a:bodyPr wrap="square" lIns="0" tIns="0" rIns="0" bIns="0" rtlCol="0"/>
          <a:lstStyle/>
          <a:p>
            <a:endParaRPr sz="504"/>
          </a:p>
        </p:txBody>
      </p:sp>
      <p:sp>
        <p:nvSpPr>
          <p:cNvPr id="3" name="object 3"/>
          <p:cNvSpPr txBox="1">
            <a:spLocks noGrp="1"/>
          </p:cNvSpPr>
          <p:nvPr>
            <p:ph type="title"/>
          </p:nvPr>
        </p:nvSpPr>
        <p:spPr>
          <a:xfrm>
            <a:off x="1582826" y="296613"/>
            <a:ext cx="6000979" cy="968304"/>
          </a:xfrm>
          <a:prstGeom prst="rect">
            <a:avLst/>
          </a:prstGeom>
        </p:spPr>
        <p:txBody>
          <a:bodyPr spcFirstLastPara="1" vert="horz" wrap="square" lIns="0" tIns="4343" rIns="0" bIns="0" rtlCol="0" anchor="t" anchorCtr="0">
            <a:spAutoFit/>
          </a:bodyPr>
          <a:lstStyle/>
          <a:p>
            <a:pPr marL="4572" marR="1829">
              <a:spcBef>
                <a:spcPts val="34"/>
              </a:spcBef>
            </a:pPr>
            <a:r>
              <a:rPr sz="2088" spc="-7" dirty="0"/>
              <a:t>Orientation indicates </a:t>
            </a:r>
            <a:r>
              <a:rPr sz="2088" spc="-4" dirty="0"/>
              <a:t>whether </a:t>
            </a:r>
            <a:r>
              <a:rPr sz="2088" spc="-2" dirty="0"/>
              <a:t>the </a:t>
            </a:r>
            <a:r>
              <a:rPr sz="2088" spc="-9" dirty="0"/>
              <a:t>LinearLayout  represents </a:t>
            </a:r>
            <a:r>
              <a:rPr sz="2088" spc="-2" dirty="0"/>
              <a:t>a </a:t>
            </a:r>
            <a:r>
              <a:rPr sz="2088" i="1" spc="-16" dirty="0"/>
              <a:t>row(HORIZONTAL) </a:t>
            </a:r>
            <a:r>
              <a:rPr sz="2088" i="1" spc="-2" dirty="0"/>
              <a:t>or a </a:t>
            </a:r>
            <a:r>
              <a:rPr sz="2088" i="1" spc="-5" dirty="0"/>
              <a:t>column</a:t>
            </a:r>
            <a:r>
              <a:rPr sz="2088" i="1" spc="52" dirty="0"/>
              <a:t> </a:t>
            </a:r>
            <a:r>
              <a:rPr sz="2088" i="1" spc="-7" dirty="0"/>
              <a:t>(VERTICAL).</a:t>
            </a:r>
            <a:endParaRPr sz="2088"/>
          </a:p>
        </p:txBody>
      </p:sp>
      <p:sp>
        <p:nvSpPr>
          <p:cNvPr id="4" name="object 4"/>
          <p:cNvSpPr txBox="1"/>
          <p:nvPr/>
        </p:nvSpPr>
        <p:spPr>
          <a:xfrm>
            <a:off x="1444752" y="1629626"/>
            <a:ext cx="1508760" cy="1467068"/>
          </a:xfrm>
          <a:prstGeom prst="rect">
            <a:avLst/>
          </a:prstGeom>
        </p:spPr>
        <p:txBody>
          <a:bodyPr vert="horz" wrap="square" lIns="0" tIns="4572" rIns="0" bIns="0" rtlCol="0">
            <a:spAutoFit/>
          </a:bodyPr>
          <a:lstStyle/>
          <a:p>
            <a:pPr marL="4572">
              <a:spcBef>
                <a:spcPts val="36"/>
              </a:spcBef>
            </a:pPr>
            <a:r>
              <a:rPr sz="2376" b="1" dirty="0" err="1">
                <a:solidFill>
                  <a:srgbClr val="F79446"/>
                </a:solidFill>
                <a:latin typeface="Calibri"/>
                <a:cs typeface="Calibri"/>
              </a:rPr>
              <a:t>and</a:t>
            </a:r>
            <a:r>
              <a:rPr sz="2376" b="1" spc="-27" dirty="0" err="1">
                <a:solidFill>
                  <a:srgbClr val="F79446"/>
                </a:solidFill>
                <a:latin typeface="Calibri"/>
                <a:cs typeface="Calibri"/>
              </a:rPr>
              <a:t>r</a:t>
            </a:r>
            <a:r>
              <a:rPr sz="2376" b="1" dirty="0" err="1">
                <a:solidFill>
                  <a:srgbClr val="F79446"/>
                </a:solidFill>
                <a:latin typeface="Calibri"/>
                <a:cs typeface="Calibri"/>
              </a:rPr>
              <a:t>oid</a:t>
            </a:r>
            <a:r>
              <a:rPr sz="2376" b="1" spc="-4" dirty="0" err="1">
                <a:solidFill>
                  <a:srgbClr val="F79446"/>
                </a:solidFill>
                <a:latin typeface="Calibri"/>
                <a:cs typeface="Calibri"/>
              </a:rPr>
              <a:t>:orient</a:t>
            </a:r>
            <a:r>
              <a:rPr sz="2376" b="1" spc="-20" dirty="0" err="1">
                <a:solidFill>
                  <a:srgbClr val="F79446"/>
                </a:solidFill>
                <a:latin typeface="Calibri"/>
                <a:cs typeface="Calibri"/>
              </a:rPr>
              <a:t>a</a:t>
            </a:r>
            <a:r>
              <a:rPr sz="2376" b="1" dirty="0" err="1">
                <a:solidFill>
                  <a:srgbClr val="F79446"/>
                </a:solidFill>
                <a:latin typeface="Calibri"/>
                <a:cs typeface="Calibri"/>
              </a:rPr>
              <a:t>tion</a:t>
            </a:r>
            <a:r>
              <a:rPr sz="2376" b="1" spc="-2" dirty="0">
                <a:solidFill>
                  <a:srgbClr val="F79446"/>
                </a:solidFill>
                <a:latin typeface="Calibri"/>
                <a:cs typeface="Calibri"/>
              </a:rPr>
              <a:t>=</a:t>
            </a:r>
            <a:r>
              <a:rPr sz="2376" b="1" i="1" dirty="0">
                <a:solidFill>
                  <a:srgbClr val="F79446"/>
                </a:solidFill>
                <a:latin typeface="Calibri"/>
                <a:cs typeface="Calibri"/>
              </a:rPr>
              <a:t>"  </a:t>
            </a:r>
            <a:r>
              <a:rPr sz="2376" b="1" i="1" spc="-2" dirty="0">
                <a:solidFill>
                  <a:srgbClr val="F79446"/>
                </a:solidFill>
                <a:latin typeface="Calibri"/>
                <a:cs typeface="Calibri"/>
              </a:rPr>
              <a:t>hori</a:t>
            </a:r>
            <a:r>
              <a:rPr sz="2376" b="1" i="1" spc="-25" dirty="0">
                <a:solidFill>
                  <a:srgbClr val="F79446"/>
                </a:solidFill>
                <a:latin typeface="Calibri"/>
                <a:cs typeface="Calibri"/>
              </a:rPr>
              <a:t>z</a:t>
            </a:r>
            <a:r>
              <a:rPr sz="2376" b="1" i="1" spc="-2" dirty="0">
                <a:solidFill>
                  <a:srgbClr val="F79446"/>
                </a:solidFill>
                <a:latin typeface="Calibri"/>
                <a:cs typeface="Calibri"/>
              </a:rPr>
              <a:t>on  </a:t>
            </a:r>
            <a:r>
              <a:rPr sz="2376" b="1" i="1" spc="-7" dirty="0">
                <a:solidFill>
                  <a:srgbClr val="F79446"/>
                </a:solidFill>
                <a:latin typeface="Calibri"/>
                <a:cs typeface="Calibri"/>
              </a:rPr>
              <a:t>tal"</a:t>
            </a:r>
            <a:endParaRPr sz="2376" dirty="0">
              <a:latin typeface="Calibri"/>
              <a:cs typeface="Calibri"/>
            </a:endParaRPr>
          </a:p>
        </p:txBody>
      </p:sp>
      <p:sp>
        <p:nvSpPr>
          <p:cNvPr id="5" name="object 5"/>
          <p:cNvSpPr/>
          <p:nvPr/>
        </p:nvSpPr>
        <p:spPr>
          <a:xfrm>
            <a:off x="1143000" y="4423410"/>
            <a:ext cx="6858000" cy="720090"/>
          </a:xfrm>
          <a:custGeom>
            <a:avLst/>
            <a:gdLst/>
            <a:ahLst/>
            <a:cxnLst/>
            <a:rect l="l" t="t" r="r" b="b"/>
            <a:pathLst>
              <a:path w="19050000" h="2000250">
                <a:moveTo>
                  <a:pt x="18716625" y="0"/>
                </a:moveTo>
                <a:lnTo>
                  <a:pt x="333387" y="0"/>
                </a:lnTo>
                <a:lnTo>
                  <a:pt x="284122" y="3613"/>
                </a:lnTo>
                <a:lnTo>
                  <a:pt x="237101" y="14112"/>
                </a:lnTo>
                <a:lnTo>
                  <a:pt x="192840" y="30979"/>
                </a:lnTo>
                <a:lnTo>
                  <a:pt x="151854" y="53700"/>
                </a:lnTo>
                <a:lnTo>
                  <a:pt x="114661" y="81760"/>
                </a:lnTo>
                <a:lnTo>
                  <a:pt x="81774" y="114643"/>
                </a:lnTo>
                <a:lnTo>
                  <a:pt x="53710" y="151834"/>
                </a:lnTo>
                <a:lnTo>
                  <a:pt x="30985" y="192818"/>
                </a:lnTo>
                <a:lnTo>
                  <a:pt x="14115" y="237080"/>
                </a:lnTo>
                <a:lnTo>
                  <a:pt x="3614" y="284104"/>
                </a:lnTo>
                <a:lnTo>
                  <a:pt x="0" y="333375"/>
                </a:lnTo>
                <a:lnTo>
                  <a:pt x="0" y="1666862"/>
                </a:lnTo>
                <a:lnTo>
                  <a:pt x="3614" y="1716127"/>
                </a:lnTo>
                <a:lnTo>
                  <a:pt x="14115" y="1763148"/>
                </a:lnTo>
                <a:lnTo>
                  <a:pt x="30985" y="1807409"/>
                </a:lnTo>
                <a:lnTo>
                  <a:pt x="53710" y="1848394"/>
                </a:lnTo>
                <a:lnTo>
                  <a:pt x="81774" y="1885588"/>
                </a:lnTo>
                <a:lnTo>
                  <a:pt x="114661" y="1918474"/>
                </a:lnTo>
                <a:lnTo>
                  <a:pt x="151854" y="1946538"/>
                </a:lnTo>
                <a:lnTo>
                  <a:pt x="192840" y="1969262"/>
                </a:lnTo>
                <a:lnTo>
                  <a:pt x="237101" y="1986133"/>
                </a:lnTo>
                <a:lnTo>
                  <a:pt x="284122" y="1996633"/>
                </a:lnTo>
                <a:lnTo>
                  <a:pt x="333387" y="2000248"/>
                </a:lnTo>
                <a:lnTo>
                  <a:pt x="18716625" y="2000248"/>
                </a:lnTo>
                <a:lnTo>
                  <a:pt x="18765895" y="1996633"/>
                </a:lnTo>
                <a:lnTo>
                  <a:pt x="18812919" y="1986133"/>
                </a:lnTo>
                <a:lnTo>
                  <a:pt x="18857181" y="1969262"/>
                </a:lnTo>
                <a:lnTo>
                  <a:pt x="18898165" y="1946538"/>
                </a:lnTo>
                <a:lnTo>
                  <a:pt x="18935356" y="1918474"/>
                </a:lnTo>
                <a:lnTo>
                  <a:pt x="18968239" y="1885588"/>
                </a:lnTo>
                <a:lnTo>
                  <a:pt x="18996299" y="1848394"/>
                </a:lnTo>
                <a:lnTo>
                  <a:pt x="19019020" y="1807409"/>
                </a:lnTo>
                <a:lnTo>
                  <a:pt x="19035887" y="1763148"/>
                </a:lnTo>
                <a:lnTo>
                  <a:pt x="19046386" y="1716127"/>
                </a:lnTo>
                <a:lnTo>
                  <a:pt x="19050000" y="1666862"/>
                </a:lnTo>
                <a:lnTo>
                  <a:pt x="19050000" y="333375"/>
                </a:lnTo>
                <a:lnTo>
                  <a:pt x="19046386" y="284104"/>
                </a:lnTo>
                <a:lnTo>
                  <a:pt x="19035887" y="237080"/>
                </a:lnTo>
                <a:lnTo>
                  <a:pt x="19019020" y="192818"/>
                </a:lnTo>
                <a:lnTo>
                  <a:pt x="18996299" y="151834"/>
                </a:lnTo>
                <a:lnTo>
                  <a:pt x="18968239" y="114643"/>
                </a:lnTo>
                <a:lnTo>
                  <a:pt x="18935356" y="81760"/>
                </a:lnTo>
                <a:lnTo>
                  <a:pt x="18898165" y="53700"/>
                </a:lnTo>
                <a:lnTo>
                  <a:pt x="18857181" y="30979"/>
                </a:lnTo>
                <a:lnTo>
                  <a:pt x="18812919" y="14112"/>
                </a:lnTo>
                <a:lnTo>
                  <a:pt x="18765895" y="3613"/>
                </a:lnTo>
                <a:lnTo>
                  <a:pt x="18716625" y="0"/>
                </a:lnTo>
                <a:close/>
              </a:path>
            </a:pathLst>
          </a:custGeom>
          <a:solidFill>
            <a:srgbClr val="FFFFFF"/>
          </a:solidFill>
        </p:spPr>
        <p:txBody>
          <a:bodyPr wrap="square" lIns="0" tIns="0" rIns="0" bIns="0" rtlCol="0"/>
          <a:lstStyle/>
          <a:p>
            <a:endParaRPr sz="504"/>
          </a:p>
        </p:txBody>
      </p:sp>
      <p:sp>
        <p:nvSpPr>
          <p:cNvPr id="6" name="object 6"/>
          <p:cNvSpPr/>
          <p:nvPr/>
        </p:nvSpPr>
        <p:spPr>
          <a:xfrm>
            <a:off x="1143000" y="4423410"/>
            <a:ext cx="6858000" cy="720090"/>
          </a:xfrm>
          <a:custGeom>
            <a:avLst/>
            <a:gdLst/>
            <a:ahLst/>
            <a:cxnLst/>
            <a:rect l="l" t="t" r="r" b="b"/>
            <a:pathLst>
              <a:path w="19050000" h="2000250">
                <a:moveTo>
                  <a:pt x="0" y="333375"/>
                </a:moveTo>
                <a:lnTo>
                  <a:pt x="3614" y="284104"/>
                </a:lnTo>
                <a:lnTo>
                  <a:pt x="14115" y="237080"/>
                </a:lnTo>
                <a:lnTo>
                  <a:pt x="30985" y="192818"/>
                </a:lnTo>
                <a:lnTo>
                  <a:pt x="53710" y="151834"/>
                </a:lnTo>
                <a:lnTo>
                  <a:pt x="81774" y="114643"/>
                </a:lnTo>
                <a:lnTo>
                  <a:pt x="114661" y="81760"/>
                </a:lnTo>
                <a:lnTo>
                  <a:pt x="151854" y="53700"/>
                </a:lnTo>
                <a:lnTo>
                  <a:pt x="192840" y="30979"/>
                </a:lnTo>
                <a:lnTo>
                  <a:pt x="237101" y="14112"/>
                </a:lnTo>
                <a:lnTo>
                  <a:pt x="284122" y="3613"/>
                </a:lnTo>
                <a:lnTo>
                  <a:pt x="333387" y="0"/>
                </a:lnTo>
                <a:lnTo>
                  <a:pt x="18716625" y="0"/>
                </a:lnTo>
                <a:lnTo>
                  <a:pt x="18765895" y="3613"/>
                </a:lnTo>
                <a:lnTo>
                  <a:pt x="18812919" y="14112"/>
                </a:lnTo>
                <a:lnTo>
                  <a:pt x="18857181" y="30979"/>
                </a:lnTo>
                <a:lnTo>
                  <a:pt x="18898165" y="53700"/>
                </a:lnTo>
                <a:lnTo>
                  <a:pt x="18935356" y="81760"/>
                </a:lnTo>
                <a:lnTo>
                  <a:pt x="18968239" y="114643"/>
                </a:lnTo>
                <a:lnTo>
                  <a:pt x="18996299" y="151834"/>
                </a:lnTo>
                <a:lnTo>
                  <a:pt x="19019020" y="192818"/>
                </a:lnTo>
                <a:lnTo>
                  <a:pt x="19035887" y="237080"/>
                </a:lnTo>
                <a:lnTo>
                  <a:pt x="19046386" y="284104"/>
                </a:lnTo>
                <a:lnTo>
                  <a:pt x="19050000" y="333375"/>
                </a:lnTo>
                <a:lnTo>
                  <a:pt x="19050000" y="1666862"/>
                </a:lnTo>
                <a:lnTo>
                  <a:pt x="19046386" y="1716127"/>
                </a:lnTo>
                <a:lnTo>
                  <a:pt x="19035887" y="1763148"/>
                </a:lnTo>
                <a:lnTo>
                  <a:pt x="19019020" y="1807409"/>
                </a:lnTo>
                <a:lnTo>
                  <a:pt x="18996299" y="1848394"/>
                </a:lnTo>
                <a:lnTo>
                  <a:pt x="18968239" y="1885588"/>
                </a:lnTo>
                <a:lnTo>
                  <a:pt x="18935356" y="1918474"/>
                </a:lnTo>
                <a:lnTo>
                  <a:pt x="18898165" y="1946538"/>
                </a:lnTo>
                <a:lnTo>
                  <a:pt x="18857181" y="1969262"/>
                </a:lnTo>
                <a:lnTo>
                  <a:pt x="18812919" y="1986133"/>
                </a:lnTo>
                <a:lnTo>
                  <a:pt x="18765895" y="1996633"/>
                </a:lnTo>
                <a:lnTo>
                  <a:pt x="18716625" y="2000248"/>
                </a:lnTo>
                <a:lnTo>
                  <a:pt x="333387" y="2000248"/>
                </a:lnTo>
                <a:lnTo>
                  <a:pt x="284122" y="1996633"/>
                </a:lnTo>
                <a:lnTo>
                  <a:pt x="237101" y="1986133"/>
                </a:lnTo>
                <a:lnTo>
                  <a:pt x="192840" y="1969262"/>
                </a:lnTo>
                <a:lnTo>
                  <a:pt x="151854" y="1946538"/>
                </a:lnTo>
                <a:lnTo>
                  <a:pt x="114661" y="1918474"/>
                </a:lnTo>
                <a:lnTo>
                  <a:pt x="81774" y="1885588"/>
                </a:lnTo>
                <a:lnTo>
                  <a:pt x="53710" y="1848394"/>
                </a:lnTo>
                <a:lnTo>
                  <a:pt x="30985" y="1807409"/>
                </a:lnTo>
                <a:lnTo>
                  <a:pt x="14115" y="1763148"/>
                </a:lnTo>
                <a:lnTo>
                  <a:pt x="3614" y="1716127"/>
                </a:lnTo>
                <a:lnTo>
                  <a:pt x="0" y="1666862"/>
                </a:lnTo>
                <a:lnTo>
                  <a:pt x="0" y="333375"/>
                </a:lnTo>
                <a:close/>
              </a:path>
            </a:pathLst>
          </a:custGeom>
          <a:ln w="25400">
            <a:solidFill>
              <a:srgbClr val="385D89"/>
            </a:solidFill>
          </a:ln>
        </p:spPr>
        <p:txBody>
          <a:bodyPr wrap="square" lIns="0" tIns="0" rIns="0" bIns="0" rtlCol="0"/>
          <a:lstStyle/>
          <a:p>
            <a:endParaRPr sz="504"/>
          </a:p>
        </p:txBody>
      </p:sp>
      <p:sp>
        <p:nvSpPr>
          <p:cNvPr id="7" name="object 7"/>
          <p:cNvSpPr txBox="1">
            <a:spLocks noGrp="1"/>
          </p:cNvSpPr>
          <p:nvPr>
            <p:ph type="sldNum" sz="quarter" idx="7"/>
          </p:nvPr>
        </p:nvSpPr>
        <p:spPr>
          <a:xfrm>
            <a:off x="435291" y="4924739"/>
            <a:ext cx="138303" cy="115801"/>
          </a:xfrm>
          <a:prstGeom prst="rect">
            <a:avLst/>
          </a:prstGeom>
        </p:spPr>
        <p:txBody>
          <a:bodyPr vert="horz" wrap="square" lIns="0" tIns="0" rIns="0" bIns="0" rtlCol="0">
            <a:spAutoFit/>
          </a:bodyPr>
          <a:lstStyle>
            <a:defPPr>
              <a:defRPr lang="en-US"/>
            </a:defPPr>
            <a:lvl1pPr marL="0" algn="l" defTabSz="329184" rtl="0" eaLnBrk="1" latinLnBrk="0" hangingPunct="1">
              <a:defRPr sz="864" b="0" i="0" kern="1200">
                <a:solidFill>
                  <a:srgbClr val="878787"/>
                </a:solidFill>
                <a:latin typeface="Calibri"/>
                <a:ea typeface="+mn-ea"/>
                <a:cs typeface="Calibri"/>
              </a:defRPr>
            </a:lvl1pPr>
            <a:lvl2pPr marL="164592" algn="l" defTabSz="329184" rtl="0" eaLnBrk="1" latinLnBrk="0" hangingPunct="1">
              <a:defRPr sz="648" kern="1200">
                <a:solidFill>
                  <a:schemeClr val="tx1"/>
                </a:solidFill>
                <a:latin typeface="+mn-lt"/>
                <a:ea typeface="+mn-ea"/>
                <a:cs typeface="+mn-cs"/>
              </a:defRPr>
            </a:lvl2pPr>
            <a:lvl3pPr marL="329184" algn="l" defTabSz="329184" rtl="0" eaLnBrk="1" latinLnBrk="0" hangingPunct="1">
              <a:defRPr sz="648" kern="1200">
                <a:solidFill>
                  <a:schemeClr val="tx1"/>
                </a:solidFill>
                <a:latin typeface="+mn-lt"/>
                <a:ea typeface="+mn-ea"/>
                <a:cs typeface="+mn-cs"/>
              </a:defRPr>
            </a:lvl3pPr>
            <a:lvl4pPr marL="493776" algn="l" defTabSz="329184" rtl="0" eaLnBrk="1" latinLnBrk="0" hangingPunct="1">
              <a:defRPr sz="648" kern="1200">
                <a:solidFill>
                  <a:schemeClr val="tx1"/>
                </a:solidFill>
                <a:latin typeface="+mn-lt"/>
                <a:ea typeface="+mn-ea"/>
                <a:cs typeface="+mn-cs"/>
              </a:defRPr>
            </a:lvl4pPr>
            <a:lvl5pPr marL="658368" algn="l" defTabSz="329184" rtl="0" eaLnBrk="1" latinLnBrk="0" hangingPunct="1">
              <a:defRPr sz="648" kern="1200">
                <a:solidFill>
                  <a:schemeClr val="tx1"/>
                </a:solidFill>
                <a:latin typeface="+mn-lt"/>
                <a:ea typeface="+mn-ea"/>
                <a:cs typeface="+mn-cs"/>
              </a:defRPr>
            </a:lvl5pPr>
            <a:lvl6pPr marL="822960" algn="l" defTabSz="329184" rtl="0" eaLnBrk="1" latinLnBrk="0" hangingPunct="1">
              <a:defRPr sz="648" kern="1200">
                <a:solidFill>
                  <a:schemeClr val="tx1"/>
                </a:solidFill>
                <a:latin typeface="+mn-lt"/>
                <a:ea typeface="+mn-ea"/>
                <a:cs typeface="+mn-cs"/>
              </a:defRPr>
            </a:lvl6pPr>
            <a:lvl7pPr marL="987552" algn="l" defTabSz="329184" rtl="0" eaLnBrk="1" latinLnBrk="0" hangingPunct="1">
              <a:defRPr sz="648" kern="1200">
                <a:solidFill>
                  <a:schemeClr val="tx1"/>
                </a:solidFill>
                <a:latin typeface="+mn-lt"/>
                <a:ea typeface="+mn-ea"/>
                <a:cs typeface="+mn-cs"/>
              </a:defRPr>
            </a:lvl7pPr>
            <a:lvl8pPr marL="1152144" algn="l" defTabSz="329184" rtl="0" eaLnBrk="1" latinLnBrk="0" hangingPunct="1">
              <a:defRPr sz="648" kern="1200">
                <a:solidFill>
                  <a:schemeClr val="tx1"/>
                </a:solidFill>
                <a:latin typeface="+mn-lt"/>
                <a:ea typeface="+mn-ea"/>
                <a:cs typeface="+mn-cs"/>
              </a:defRPr>
            </a:lvl8pPr>
            <a:lvl9pPr marL="1316736" algn="l" defTabSz="329184" rtl="0" eaLnBrk="1" latinLnBrk="0" hangingPunct="1">
              <a:defRPr sz="648" kern="1200">
                <a:solidFill>
                  <a:schemeClr val="tx1"/>
                </a:solidFill>
                <a:latin typeface="+mn-lt"/>
                <a:ea typeface="+mn-ea"/>
                <a:cs typeface="+mn-cs"/>
              </a:defRPr>
            </a:lvl9pPr>
          </a:lstStyle>
          <a:p>
            <a:pPr marL="13716">
              <a:lnSpc>
                <a:spcPts val="857"/>
              </a:lnSpc>
            </a:pPr>
            <a:fld id="{81D60167-4931-47E6-BA6A-407CBD079E47}" type="slidenum">
              <a:rPr lang="en-IN" smtClean="0"/>
              <a:pPr marL="13716">
                <a:lnSpc>
                  <a:spcPts val="857"/>
                </a:lnSpc>
              </a:pPr>
              <a:t>8</a:t>
            </a:fld>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80</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841248" y="1364379"/>
            <a:ext cx="4531423" cy="3574911"/>
          </a:xfrm>
          <a:prstGeom prst="rect">
            <a:avLst/>
          </a:prstGeom>
        </p:spPr>
      </p:pic>
    </p:spTree>
    <p:extLst>
      <p:ext uri="{BB962C8B-B14F-4D97-AF65-F5344CB8AC3E}">
        <p14:creationId xmlns:p14="http://schemas.microsoft.com/office/powerpoint/2010/main" val="3064684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81</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920686" y="1501902"/>
            <a:ext cx="6943154" cy="1947672"/>
          </a:xfrm>
          <a:prstGeom prst="rect">
            <a:avLst/>
          </a:prstGeom>
        </p:spPr>
      </p:pic>
    </p:spTree>
    <p:extLst>
      <p:ext uri="{BB962C8B-B14F-4D97-AF65-F5344CB8AC3E}">
        <p14:creationId xmlns:p14="http://schemas.microsoft.com/office/powerpoint/2010/main" val="2631099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82</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033272" y="1455610"/>
            <a:ext cx="5518975" cy="3327845"/>
          </a:xfrm>
          <a:prstGeom prst="rect">
            <a:avLst/>
          </a:prstGeom>
        </p:spPr>
      </p:pic>
    </p:spTree>
    <p:extLst>
      <p:ext uri="{BB962C8B-B14F-4D97-AF65-F5344CB8AC3E}">
        <p14:creationId xmlns:p14="http://schemas.microsoft.com/office/powerpoint/2010/main" val="1549608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83</a:t>
            </a:fld>
            <a:endParaRPr lang="en-IN" dirty="0"/>
          </a:p>
        </p:txBody>
      </p:sp>
      <p:sp>
        <p:nvSpPr>
          <p:cNvPr id="3" name="Rectangle 2"/>
          <p:cNvSpPr/>
          <p:nvPr/>
        </p:nvSpPr>
        <p:spPr>
          <a:xfrm>
            <a:off x="978408" y="834095"/>
            <a:ext cx="1739002"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Radio Group:</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978408" y="1232974"/>
            <a:ext cx="7132320" cy="3451040"/>
          </a:xfrm>
          <a:prstGeom prst="rect">
            <a:avLst/>
          </a:prstGeom>
        </p:spPr>
      </p:pic>
    </p:spTree>
    <p:extLst>
      <p:ext uri="{BB962C8B-B14F-4D97-AF65-F5344CB8AC3E}">
        <p14:creationId xmlns:p14="http://schemas.microsoft.com/office/powerpoint/2010/main" val="3476239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84</a:t>
            </a:fld>
            <a:endParaRPr lang="en-IN" dirty="0"/>
          </a:p>
        </p:txBody>
      </p:sp>
      <p:sp>
        <p:nvSpPr>
          <p:cNvPr id="3" name="Rectangle 2"/>
          <p:cNvSpPr/>
          <p:nvPr/>
        </p:nvSpPr>
        <p:spPr>
          <a:xfrm>
            <a:off x="978408" y="834095"/>
            <a:ext cx="1472198"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Check Box:</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868680" y="1232974"/>
            <a:ext cx="7269480" cy="3706317"/>
          </a:xfrm>
          <a:prstGeom prst="rect">
            <a:avLst/>
          </a:prstGeom>
        </p:spPr>
      </p:pic>
    </p:spTree>
    <p:extLst>
      <p:ext uri="{BB962C8B-B14F-4D97-AF65-F5344CB8AC3E}">
        <p14:creationId xmlns:p14="http://schemas.microsoft.com/office/powerpoint/2010/main" val="4036387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85</a:t>
            </a:fld>
            <a:endParaRPr lang="en-IN" dirty="0"/>
          </a:p>
        </p:txBody>
      </p:sp>
      <p:sp>
        <p:nvSpPr>
          <p:cNvPr id="3" name="Rectangle 2"/>
          <p:cNvSpPr/>
          <p:nvPr/>
        </p:nvSpPr>
        <p:spPr>
          <a:xfrm>
            <a:off x="978408" y="834095"/>
            <a:ext cx="1472198"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Check Box:</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13816" y="1368494"/>
            <a:ext cx="7543800" cy="3570796"/>
          </a:xfrm>
          <a:prstGeom prst="rect">
            <a:avLst/>
          </a:prstGeom>
        </p:spPr>
      </p:pic>
    </p:spTree>
    <p:extLst>
      <p:ext uri="{BB962C8B-B14F-4D97-AF65-F5344CB8AC3E}">
        <p14:creationId xmlns:p14="http://schemas.microsoft.com/office/powerpoint/2010/main" val="614216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86</a:t>
            </a:fld>
            <a:endParaRPr lang="en-IN" dirty="0"/>
          </a:p>
        </p:txBody>
      </p:sp>
      <p:sp>
        <p:nvSpPr>
          <p:cNvPr id="3" name="Rectangle 2"/>
          <p:cNvSpPr/>
          <p:nvPr/>
        </p:nvSpPr>
        <p:spPr>
          <a:xfrm>
            <a:off x="978408" y="834095"/>
            <a:ext cx="1472198"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Check Box:</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978408" y="1232974"/>
            <a:ext cx="6912864" cy="3706317"/>
          </a:xfrm>
          <a:prstGeom prst="rect">
            <a:avLst/>
          </a:prstGeom>
        </p:spPr>
      </p:pic>
    </p:spTree>
    <p:extLst>
      <p:ext uri="{BB962C8B-B14F-4D97-AF65-F5344CB8AC3E}">
        <p14:creationId xmlns:p14="http://schemas.microsoft.com/office/powerpoint/2010/main" val="2583767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87</a:t>
            </a:fld>
            <a:endParaRPr lang="en-IN" dirty="0"/>
          </a:p>
        </p:txBody>
      </p:sp>
      <p:sp>
        <p:nvSpPr>
          <p:cNvPr id="3" name="Rectangle 2"/>
          <p:cNvSpPr/>
          <p:nvPr/>
        </p:nvSpPr>
        <p:spPr>
          <a:xfrm>
            <a:off x="978408" y="834095"/>
            <a:ext cx="1472198"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Check Box:</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13816" y="1232974"/>
            <a:ext cx="6940296" cy="3478473"/>
          </a:xfrm>
          <a:prstGeom prst="rect">
            <a:avLst/>
          </a:prstGeom>
        </p:spPr>
      </p:pic>
    </p:spTree>
    <p:extLst>
      <p:ext uri="{BB962C8B-B14F-4D97-AF65-F5344CB8AC3E}">
        <p14:creationId xmlns:p14="http://schemas.microsoft.com/office/powerpoint/2010/main" val="3144408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88</a:t>
            </a:fld>
            <a:endParaRPr lang="en-IN" dirty="0"/>
          </a:p>
        </p:txBody>
      </p:sp>
      <p:sp>
        <p:nvSpPr>
          <p:cNvPr id="3" name="Rectangle 2"/>
          <p:cNvSpPr/>
          <p:nvPr/>
        </p:nvSpPr>
        <p:spPr>
          <a:xfrm>
            <a:off x="978408" y="834095"/>
            <a:ext cx="173855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Progress Bar:</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225296" y="1232973"/>
            <a:ext cx="6665976" cy="3368745"/>
          </a:xfrm>
          <a:prstGeom prst="rect">
            <a:avLst/>
          </a:prstGeom>
        </p:spPr>
      </p:pic>
    </p:spTree>
    <p:extLst>
      <p:ext uri="{BB962C8B-B14F-4D97-AF65-F5344CB8AC3E}">
        <p14:creationId xmlns:p14="http://schemas.microsoft.com/office/powerpoint/2010/main" val="1708659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89</a:t>
            </a:fld>
            <a:endParaRPr lang="en-IN" dirty="0"/>
          </a:p>
        </p:txBody>
      </p:sp>
      <p:sp>
        <p:nvSpPr>
          <p:cNvPr id="3" name="Rectangle 2"/>
          <p:cNvSpPr/>
          <p:nvPr/>
        </p:nvSpPr>
        <p:spPr>
          <a:xfrm>
            <a:off x="978408" y="855661"/>
            <a:ext cx="173855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Progress Bar:</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143000" y="1364742"/>
            <a:ext cx="5760720" cy="3072384"/>
          </a:xfrm>
          <a:prstGeom prst="rect">
            <a:avLst/>
          </a:prstGeom>
        </p:spPr>
      </p:pic>
    </p:spTree>
    <p:extLst>
      <p:ext uri="{BB962C8B-B14F-4D97-AF65-F5344CB8AC3E}">
        <p14:creationId xmlns:p14="http://schemas.microsoft.com/office/powerpoint/2010/main" val="170584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5360" y="351404"/>
            <a:ext cx="4248302" cy="435273"/>
          </a:xfrm>
          <a:prstGeom prst="rect">
            <a:avLst/>
          </a:prstGeom>
        </p:spPr>
        <p:txBody>
          <a:bodyPr spcFirstLastPara="1" vert="horz" wrap="square" lIns="0" tIns="4343" rIns="0" bIns="0" rtlCol="0" anchor="t" anchorCtr="0">
            <a:spAutoFit/>
          </a:bodyPr>
          <a:lstStyle/>
          <a:p>
            <a:pPr marL="4572">
              <a:spcBef>
                <a:spcPts val="34"/>
              </a:spcBef>
            </a:pPr>
            <a:r>
              <a:rPr spc="-2" dirty="0"/>
              <a:t>Linear </a:t>
            </a:r>
            <a:r>
              <a:rPr spc="-14" dirty="0"/>
              <a:t>Layout: </a:t>
            </a:r>
            <a:r>
              <a:rPr spc="-2" dirty="0"/>
              <a:t>Fill</a:t>
            </a:r>
            <a:r>
              <a:rPr dirty="0"/>
              <a:t> </a:t>
            </a:r>
            <a:r>
              <a:rPr spc="-2" dirty="0"/>
              <a:t>Model</a:t>
            </a:r>
          </a:p>
        </p:txBody>
      </p:sp>
      <p:sp>
        <p:nvSpPr>
          <p:cNvPr id="3" name="object 3"/>
          <p:cNvSpPr txBox="1"/>
          <p:nvPr/>
        </p:nvSpPr>
        <p:spPr>
          <a:xfrm>
            <a:off x="1921246" y="1045516"/>
            <a:ext cx="5712257" cy="3699026"/>
          </a:xfrm>
          <a:prstGeom prst="rect">
            <a:avLst/>
          </a:prstGeom>
        </p:spPr>
        <p:txBody>
          <a:bodyPr vert="horz" wrap="square" lIns="0" tIns="4572" rIns="0" bIns="0" rtlCol="0">
            <a:spAutoFit/>
          </a:bodyPr>
          <a:lstStyle/>
          <a:p>
            <a:pPr marL="946404" marR="1829" indent="-932917">
              <a:lnSpc>
                <a:spcPct val="152400"/>
              </a:lnSpc>
              <a:spcBef>
                <a:spcPts val="36"/>
              </a:spcBef>
            </a:pPr>
            <a:r>
              <a:rPr sz="1476" dirty="0">
                <a:solidFill>
                  <a:schemeClr val="tx1"/>
                </a:solidFill>
              </a:rPr>
              <a:t>All widgets inside a LinearLayout </a:t>
            </a:r>
            <a:r>
              <a:rPr sz="1476" b="1" dirty="0">
                <a:solidFill>
                  <a:schemeClr val="tx1"/>
                </a:solidFill>
              </a:rPr>
              <a:t>must </a:t>
            </a:r>
            <a:r>
              <a:rPr sz="1476" dirty="0">
                <a:solidFill>
                  <a:schemeClr val="tx1"/>
                </a:solidFill>
              </a:rPr>
              <a:t>supply dimensional</a:t>
            </a:r>
            <a:r>
              <a:rPr sz="1476" spc="-88" dirty="0">
                <a:solidFill>
                  <a:schemeClr val="tx1"/>
                </a:solidFill>
              </a:rPr>
              <a:t> </a:t>
            </a:r>
            <a:r>
              <a:rPr sz="1476" dirty="0">
                <a:solidFill>
                  <a:schemeClr val="tx1"/>
                </a:solidFill>
              </a:rPr>
              <a:t>attributes  </a:t>
            </a:r>
            <a:r>
              <a:rPr sz="1476" spc="-2" dirty="0">
                <a:solidFill>
                  <a:srgbClr val="F79446"/>
                </a:solidFill>
              </a:rPr>
              <a:t>android:layout_width</a:t>
            </a:r>
            <a:r>
              <a:rPr sz="1476" spc="-2" dirty="0">
                <a:solidFill>
                  <a:schemeClr val="tx1"/>
                </a:solidFill>
              </a:rPr>
              <a:t> and</a:t>
            </a:r>
            <a:r>
              <a:rPr sz="1476" spc="-25" dirty="0"/>
              <a:t> </a:t>
            </a:r>
            <a:r>
              <a:rPr sz="1476" spc="-2" dirty="0">
                <a:solidFill>
                  <a:srgbClr val="F79446"/>
                </a:solidFill>
              </a:rPr>
              <a:t>android:layout_height</a:t>
            </a:r>
            <a:endParaRPr sz="1476" dirty="0">
              <a:solidFill>
                <a:schemeClr val="tx1"/>
              </a:solidFill>
            </a:endParaRPr>
          </a:p>
          <a:p>
            <a:pPr marL="4572" marR="275234">
              <a:spcBef>
                <a:spcPts val="1109"/>
              </a:spcBef>
            </a:pPr>
            <a:r>
              <a:rPr sz="1476" dirty="0">
                <a:solidFill>
                  <a:schemeClr val="tx1"/>
                </a:solidFill>
              </a:rPr>
              <a:t>to help address the issue of empty space. </a:t>
            </a:r>
            <a:r>
              <a:rPr sz="1476" spc="-18" dirty="0">
                <a:solidFill>
                  <a:schemeClr val="tx1"/>
                </a:solidFill>
              </a:rPr>
              <a:t>Values </a:t>
            </a:r>
            <a:r>
              <a:rPr sz="1476" dirty="0">
                <a:solidFill>
                  <a:schemeClr val="tx1"/>
                </a:solidFill>
              </a:rPr>
              <a:t>used in</a:t>
            </a:r>
            <a:r>
              <a:rPr sz="1476" spc="-79" dirty="0">
                <a:solidFill>
                  <a:schemeClr val="tx1"/>
                </a:solidFill>
              </a:rPr>
              <a:t> </a:t>
            </a:r>
            <a:r>
              <a:rPr sz="1476" dirty="0">
                <a:solidFill>
                  <a:schemeClr val="tx1"/>
                </a:solidFill>
              </a:rPr>
              <a:t>defining  height and width</a:t>
            </a:r>
            <a:r>
              <a:rPr sz="1476" spc="-34" dirty="0">
                <a:solidFill>
                  <a:schemeClr val="tx1"/>
                </a:solidFill>
              </a:rPr>
              <a:t> </a:t>
            </a:r>
            <a:r>
              <a:rPr sz="1476" dirty="0">
                <a:solidFill>
                  <a:schemeClr val="tx1"/>
                </a:solidFill>
              </a:rPr>
              <a:t>are:</a:t>
            </a:r>
          </a:p>
          <a:p>
            <a:pPr>
              <a:spcBef>
                <a:spcPts val="16"/>
              </a:spcBef>
            </a:pPr>
            <a:endParaRPr sz="1602" dirty="0">
              <a:solidFill>
                <a:schemeClr val="tx1"/>
              </a:solidFill>
            </a:endParaRPr>
          </a:p>
          <a:p>
            <a:pPr marL="144247" marR="960806" indent="-139903">
              <a:buAutoNum type="arabicPeriod"/>
              <a:tabLst>
                <a:tab pos="211912" algn="l"/>
              </a:tabLst>
            </a:pPr>
            <a:r>
              <a:rPr sz="1476" dirty="0">
                <a:solidFill>
                  <a:schemeClr val="tx1"/>
                </a:solidFill>
              </a:rPr>
              <a:t>Specific a </a:t>
            </a:r>
            <a:r>
              <a:rPr sz="1476" i="1" dirty="0">
                <a:solidFill>
                  <a:schemeClr val="tx1"/>
                </a:solidFill>
              </a:rPr>
              <a:t>particular dimension, such as </a:t>
            </a:r>
            <a:r>
              <a:rPr sz="1476" b="1" dirty="0">
                <a:solidFill>
                  <a:srgbClr val="F79446"/>
                </a:solidFill>
              </a:rPr>
              <a:t>125dip</a:t>
            </a:r>
            <a:r>
              <a:rPr sz="1476" b="1" spc="-70" dirty="0">
                <a:solidFill>
                  <a:schemeClr val="tx1"/>
                </a:solidFill>
              </a:rPr>
              <a:t> </a:t>
            </a:r>
            <a:r>
              <a:rPr sz="1476" i="1" spc="-2" dirty="0">
                <a:solidFill>
                  <a:schemeClr val="tx1"/>
                </a:solidFill>
              </a:rPr>
              <a:t>(</a:t>
            </a:r>
            <a:r>
              <a:rPr sz="1332" i="1" spc="-2" dirty="0">
                <a:solidFill>
                  <a:schemeClr val="tx1"/>
                </a:solidFill>
              </a:rPr>
              <a:t>device  independent</a:t>
            </a:r>
            <a:r>
              <a:rPr sz="1332" i="1" spc="14" dirty="0">
                <a:solidFill>
                  <a:schemeClr val="tx1"/>
                </a:solidFill>
              </a:rPr>
              <a:t> </a:t>
            </a:r>
            <a:r>
              <a:rPr sz="1332" i="1" spc="-2" dirty="0">
                <a:solidFill>
                  <a:schemeClr val="tx1"/>
                </a:solidFill>
              </a:rPr>
              <a:t>pixels</a:t>
            </a:r>
            <a:r>
              <a:rPr sz="1476" i="1" spc="-2" dirty="0">
                <a:solidFill>
                  <a:schemeClr val="tx1"/>
                </a:solidFill>
              </a:rPr>
              <a:t>)</a:t>
            </a:r>
            <a:endParaRPr sz="1476" dirty="0">
              <a:solidFill>
                <a:schemeClr val="tx1"/>
              </a:solidFill>
            </a:endParaRPr>
          </a:p>
          <a:p>
            <a:pPr marL="159791" marR="159105" indent="-155448">
              <a:buAutoNum type="arabicPeriod"/>
              <a:tabLst>
                <a:tab pos="211912" algn="l"/>
              </a:tabLst>
            </a:pPr>
            <a:r>
              <a:rPr sz="1476" dirty="0">
                <a:solidFill>
                  <a:schemeClr val="tx1"/>
                </a:solidFill>
              </a:rPr>
              <a:t>Provide </a:t>
            </a:r>
            <a:r>
              <a:rPr sz="1476" b="1" dirty="0">
                <a:solidFill>
                  <a:srgbClr val="F79446"/>
                </a:solidFill>
              </a:rPr>
              <a:t>wrap_content, </a:t>
            </a:r>
            <a:r>
              <a:rPr sz="1476" dirty="0">
                <a:solidFill>
                  <a:schemeClr val="tx1"/>
                </a:solidFill>
              </a:rPr>
              <a:t>which means the widget should fill up</a:t>
            </a:r>
            <a:r>
              <a:rPr sz="1476" spc="-97" dirty="0">
                <a:solidFill>
                  <a:schemeClr val="tx1"/>
                </a:solidFill>
              </a:rPr>
              <a:t> </a:t>
            </a:r>
            <a:r>
              <a:rPr sz="1476" dirty="0">
                <a:solidFill>
                  <a:schemeClr val="tx1"/>
                </a:solidFill>
              </a:rPr>
              <a:t>its  natural space, unless that is </a:t>
            </a:r>
            <a:r>
              <a:rPr sz="1476" spc="-2" dirty="0">
                <a:solidFill>
                  <a:schemeClr val="tx1"/>
                </a:solidFill>
              </a:rPr>
              <a:t>too </a:t>
            </a:r>
            <a:r>
              <a:rPr sz="1476" dirty="0">
                <a:solidFill>
                  <a:schemeClr val="tx1"/>
                </a:solidFill>
              </a:rPr>
              <a:t>big, in which case Android can  use word-wrap as needed to make it</a:t>
            </a:r>
            <a:r>
              <a:rPr sz="1476" spc="-67" dirty="0">
                <a:solidFill>
                  <a:schemeClr val="tx1"/>
                </a:solidFill>
              </a:rPr>
              <a:t> </a:t>
            </a:r>
            <a:r>
              <a:rPr sz="1476" dirty="0">
                <a:solidFill>
                  <a:schemeClr val="tx1"/>
                </a:solidFill>
              </a:rPr>
              <a:t>fit.</a:t>
            </a:r>
          </a:p>
          <a:p>
            <a:pPr marL="159791" marR="282778" indent="-155448">
              <a:spcBef>
                <a:spcPts val="2"/>
              </a:spcBef>
              <a:buAutoNum type="arabicPeriod"/>
              <a:tabLst>
                <a:tab pos="211912" algn="l"/>
              </a:tabLst>
            </a:pPr>
            <a:r>
              <a:rPr sz="1476" dirty="0">
                <a:solidFill>
                  <a:schemeClr val="tx1"/>
                </a:solidFill>
              </a:rPr>
              <a:t>Provide</a:t>
            </a:r>
            <a:r>
              <a:rPr sz="1476" dirty="0"/>
              <a:t> </a:t>
            </a:r>
            <a:r>
              <a:rPr sz="1476" b="1" dirty="0">
                <a:solidFill>
                  <a:srgbClr val="F79446"/>
                </a:solidFill>
              </a:rPr>
              <a:t>fill_parent, </a:t>
            </a:r>
            <a:r>
              <a:rPr sz="1476" dirty="0">
                <a:solidFill>
                  <a:schemeClr val="tx1"/>
                </a:solidFill>
              </a:rPr>
              <a:t>which means the widget should fill </a:t>
            </a:r>
            <a:r>
              <a:rPr sz="1476" spc="-4" dirty="0">
                <a:solidFill>
                  <a:schemeClr val="tx1"/>
                </a:solidFill>
              </a:rPr>
              <a:t>up </a:t>
            </a:r>
            <a:r>
              <a:rPr sz="1476" dirty="0">
                <a:solidFill>
                  <a:schemeClr val="tx1"/>
                </a:solidFill>
              </a:rPr>
              <a:t>all  available space in its enclosing </a:t>
            </a:r>
            <a:r>
              <a:rPr sz="1476" spc="-9" dirty="0">
                <a:solidFill>
                  <a:schemeClr val="tx1"/>
                </a:solidFill>
              </a:rPr>
              <a:t>container, </a:t>
            </a:r>
            <a:r>
              <a:rPr sz="1476" dirty="0">
                <a:solidFill>
                  <a:schemeClr val="tx1"/>
                </a:solidFill>
              </a:rPr>
              <a:t>after all other</a:t>
            </a:r>
            <a:r>
              <a:rPr sz="1476" spc="-73" dirty="0">
                <a:solidFill>
                  <a:schemeClr val="tx1"/>
                </a:solidFill>
              </a:rPr>
              <a:t> </a:t>
            </a:r>
            <a:r>
              <a:rPr sz="1476" dirty="0">
                <a:solidFill>
                  <a:schemeClr val="tx1"/>
                </a:solidFill>
              </a:rPr>
              <a:t>widgets  are taken care</a:t>
            </a:r>
            <a:r>
              <a:rPr sz="1476" spc="-31" dirty="0">
                <a:solidFill>
                  <a:schemeClr val="tx1"/>
                </a:solidFill>
              </a:rPr>
              <a:t> </a:t>
            </a:r>
            <a:r>
              <a:rPr sz="1476" dirty="0">
                <a:solidFill>
                  <a:schemeClr val="tx1"/>
                </a:solidFill>
              </a:rPr>
              <a:t>of.</a:t>
            </a:r>
          </a:p>
        </p:txBody>
      </p:sp>
      <p:sp>
        <p:nvSpPr>
          <p:cNvPr id="4" name="object 4"/>
          <p:cNvSpPr txBox="1"/>
          <p:nvPr/>
        </p:nvSpPr>
        <p:spPr>
          <a:xfrm>
            <a:off x="1587435" y="4897307"/>
            <a:ext cx="120015" cy="137602"/>
          </a:xfrm>
          <a:prstGeom prst="rect">
            <a:avLst/>
          </a:prstGeom>
        </p:spPr>
        <p:txBody>
          <a:bodyPr vert="horz" wrap="square" lIns="0" tIns="4572" rIns="0" bIns="0" rtlCol="0">
            <a:spAutoFit/>
          </a:bodyPr>
          <a:lstStyle/>
          <a:p>
            <a:pPr marL="4572">
              <a:spcBef>
                <a:spcPts val="36"/>
              </a:spcBef>
            </a:pPr>
            <a:r>
              <a:rPr sz="864" spc="-2" dirty="0">
                <a:solidFill>
                  <a:srgbClr val="878787"/>
                </a:solidFill>
                <a:latin typeface="Calibri"/>
                <a:cs typeface="Calibri"/>
              </a:rPr>
              <a:t>12</a:t>
            </a:r>
            <a:endParaRPr sz="864">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90</a:t>
            </a:fld>
            <a:endParaRPr lang="en-IN" dirty="0"/>
          </a:p>
        </p:txBody>
      </p:sp>
      <p:sp>
        <p:nvSpPr>
          <p:cNvPr id="3" name="Rectangle 2"/>
          <p:cNvSpPr/>
          <p:nvPr/>
        </p:nvSpPr>
        <p:spPr>
          <a:xfrm>
            <a:off x="978408" y="834095"/>
            <a:ext cx="173855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Progress Bar:</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033272" y="1364742"/>
            <a:ext cx="6501384" cy="3418713"/>
          </a:xfrm>
          <a:prstGeom prst="rect">
            <a:avLst/>
          </a:prstGeom>
        </p:spPr>
      </p:pic>
    </p:spTree>
    <p:extLst>
      <p:ext uri="{BB962C8B-B14F-4D97-AF65-F5344CB8AC3E}">
        <p14:creationId xmlns:p14="http://schemas.microsoft.com/office/powerpoint/2010/main" val="1734842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91</a:t>
            </a:fld>
            <a:endParaRPr lang="en-IN" dirty="0"/>
          </a:p>
        </p:txBody>
      </p:sp>
      <p:sp>
        <p:nvSpPr>
          <p:cNvPr id="3" name="Rectangle 2"/>
          <p:cNvSpPr/>
          <p:nvPr/>
        </p:nvSpPr>
        <p:spPr>
          <a:xfrm>
            <a:off x="978408" y="834095"/>
            <a:ext cx="173855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Progress Bar:</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335024" y="1392174"/>
            <a:ext cx="6693408" cy="3391281"/>
          </a:xfrm>
          <a:prstGeom prst="rect">
            <a:avLst/>
          </a:prstGeom>
        </p:spPr>
      </p:pic>
    </p:spTree>
    <p:extLst>
      <p:ext uri="{BB962C8B-B14F-4D97-AF65-F5344CB8AC3E}">
        <p14:creationId xmlns:p14="http://schemas.microsoft.com/office/powerpoint/2010/main" val="31488287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92</a:t>
            </a:fld>
            <a:endParaRPr lang="en-IN" dirty="0"/>
          </a:p>
        </p:txBody>
      </p:sp>
      <p:sp>
        <p:nvSpPr>
          <p:cNvPr id="3" name="Rectangle 2"/>
          <p:cNvSpPr/>
          <p:nvPr/>
        </p:nvSpPr>
        <p:spPr>
          <a:xfrm>
            <a:off x="978408" y="834095"/>
            <a:ext cx="1738553"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Progress Bar:</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1088136" y="1232974"/>
            <a:ext cx="6858000" cy="3706317"/>
          </a:xfrm>
          <a:prstGeom prst="rect">
            <a:avLst/>
          </a:prstGeom>
        </p:spPr>
      </p:pic>
    </p:spTree>
    <p:extLst>
      <p:ext uri="{BB962C8B-B14F-4D97-AF65-F5344CB8AC3E}">
        <p14:creationId xmlns:p14="http://schemas.microsoft.com/office/powerpoint/2010/main" val="742687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93</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033272" y="1337310"/>
            <a:ext cx="6995160" cy="3127248"/>
          </a:xfrm>
          <a:prstGeom prst="rect">
            <a:avLst/>
          </a:prstGeom>
        </p:spPr>
      </p:pic>
    </p:spTree>
    <p:extLst>
      <p:ext uri="{BB962C8B-B14F-4D97-AF65-F5344CB8AC3E}">
        <p14:creationId xmlns:p14="http://schemas.microsoft.com/office/powerpoint/2010/main" val="330946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94</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978408" y="1368494"/>
            <a:ext cx="6775704" cy="3260656"/>
          </a:xfrm>
          <a:prstGeom prst="rect">
            <a:avLst/>
          </a:prstGeom>
        </p:spPr>
      </p:pic>
    </p:spTree>
    <p:extLst>
      <p:ext uri="{BB962C8B-B14F-4D97-AF65-F5344CB8AC3E}">
        <p14:creationId xmlns:p14="http://schemas.microsoft.com/office/powerpoint/2010/main" val="28755067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95</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1143000" y="1392174"/>
            <a:ext cx="7159752" cy="2962656"/>
          </a:xfrm>
          <a:prstGeom prst="rect">
            <a:avLst/>
          </a:prstGeom>
        </p:spPr>
      </p:pic>
    </p:spTree>
    <p:extLst>
      <p:ext uri="{BB962C8B-B14F-4D97-AF65-F5344CB8AC3E}">
        <p14:creationId xmlns:p14="http://schemas.microsoft.com/office/powerpoint/2010/main" val="2627586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96</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841248" y="1447038"/>
            <a:ext cx="7763256" cy="3264408"/>
          </a:xfrm>
          <a:prstGeom prst="rect">
            <a:avLst/>
          </a:prstGeom>
        </p:spPr>
      </p:pic>
    </p:spTree>
    <p:extLst>
      <p:ext uri="{BB962C8B-B14F-4D97-AF65-F5344CB8AC3E}">
        <p14:creationId xmlns:p14="http://schemas.microsoft.com/office/powerpoint/2010/main" val="302903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97</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841248" y="1474470"/>
            <a:ext cx="6775704" cy="3182112"/>
          </a:xfrm>
          <a:prstGeom prst="rect">
            <a:avLst/>
          </a:prstGeom>
        </p:spPr>
      </p:pic>
    </p:spTree>
    <p:extLst>
      <p:ext uri="{BB962C8B-B14F-4D97-AF65-F5344CB8AC3E}">
        <p14:creationId xmlns:p14="http://schemas.microsoft.com/office/powerpoint/2010/main" val="2226088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98</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6" name="Picture 5"/>
          <p:cNvPicPr>
            <a:picLocks noChangeAspect="1"/>
          </p:cNvPicPr>
          <p:nvPr/>
        </p:nvPicPr>
        <p:blipFill>
          <a:blip r:embed="rId2"/>
          <a:stretch>
            <a:fillRect/>
          </a:stretch>
        </p:blipFill>
        <p:spPr>
          <a:xfrm>
            <a:off x="786384" y="1368494"/>
            <a:ext cx="7077456" cy="3414961"/>
          </a:xfrm>
          <a:prstGeom prst="rect">
            <a:avLst/>
          </a:prstGeom>
        </p:spPr>
      </p:pic>
    </p:spTree>
    <p:extLst>
      <p:ext uri="{BB962C8B-B14F-4D97-AF65-F5344CB8AC3E}">
        <p14:creationId xmlns:p14="http://schemas.microsoft.com/office/powerpoint/2010/main" val="29690047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7734"/>
            <a:ext cx="4937760" cy="536198"/>
          </a:xfrm>
          <a:prstGeom prst="rect">
            <a:avLst/>
          </a:prstGeom>
        </p:spPr>
        <p:txBody>
          <a:bodyPr spcFirstLastPara="1" vert="horz" wrap="square" lIns="0" tIns="4343" rIns="0" bIns="0" rtlCol="0" anchor="t" anchorCtr="0">
            <a:spAutoFit/>
          </a:bodyPr>
          <a:lstStyle/>
          <a:p>
            <a:pPr marL="4572" algn="ctr">
              <a:spcBef>
                <a:spcPts val="34"/>
              </a:spcBef>
            </a:pPr>
            <a:r>
              <a:rPr lang="en-US" sz="3456" spc="-2" dirty="0"/>
              <a:t>Basic Widgets</a:t>
            </a:r>
            <a:endParaRPr sz="2880" dirty="0"/>
          </a:p>
        </p:txBody>
      </p:sp>
      <p:sp>
        <p:nvSpPr>
          <p:cNvPr id="5" name="Slide Number Placeholder 4">
            <a:extLst>
              <a:ext uri="{FF2B5EF4-FFF2-40B4-BE49-F238E27FC236}">
                <a16:creationId xmlns:a16="http://schemas.microsoft.com/office/drawing/2014/main" id="{5DD9D0F7-0236-4052-AA50-A8920237971B}"/>
              </a:ext>
            </a:extLst>
          </p:cNvPr>
          <p:cNvSpPr>
            <a:spLocks noGrp="1"/>
          </p:cNvSpPr>
          <p:nvPr>
            <p:ph type="sldNum" sz="quarter" idx="12"/>
          </p:nvPr>
        </p:nvSpPr>
        <p:spPr/>
        <p:txBody>
          <a:bodyPr/>
          <a:lstStyle/>
          <a:p>
            <a:pPr marL="13716">
              <a:lnSpc>
                <a:spcPts val="857"/>
              </a:lnSpc>
            </a:pPr>
            <a:fld id="{81D60167-4931-47E6-BA6A-407CBD079E47}" type="slidenum">
              <a:rPr lang="en-IN" smtClean="0"/>
              <a:pPr marL="13716">
                <a:lnSpc>
                  <a:spcPts val="857"/>
                </a:lnSpc>
              </a:pPr>
              <a:t>99</a:t>
            </a:fld>
            <a:endParaRPr lang="en-IN" dirty="0"/>
          </a:p>
        </p:txBody>
      </p:sp>
      <p:sp>
        <p:nvSpPr>
          <p:cNvPr id="3" name="Rectangle 2"/>
          <p:cNvSpPr/>
          <p:nvPr/>
        </p:nvSpPr>
        <p:spPr>
          <a:xfrm>
            <a:off x="978408" y="834095"/>
            <a:ext cx="1228991" cy="457946"/>
          </a:xfrm>
          <a:prstGeom prst="rect">
            <a:avLst/>
          </a:prstGeom>
        </p:spPr>
        <p:txBody>
          <a:bodyPr wrap="none">
            <a:spAutoFit/>
          </a:bodyPr>
          <a:lstStyle/>
          <a:p>
            <a:pPr defTabSz="329184">
              <a:buClrTx/>
              <a:defRPr/>
            </a:pPr>
            <a:r>
              <a:rPr lang="en-US" sz="2376" b="1" spc="-16" dirty="0">
                <a:solidFill>
                  <a:schemeClr val="tx1"/>
                </a:solidFill>
                <a:latin typeface="Calibri Light"/>
                <a:ea typeface="+mj-ea"/>
              </a:rPr>
              <a:t>Spinner :</a:t>
            </a:r>
            <a:endParaRPr lang="en-US" sz="2376" b="1" dirty="0">
              <a:solidFill>
                <a:schemeClr val="tx1"/>
              </a:solidFill>
            </a:endParaRPr>
          </a:p>
        </p:txBody>
      </p:sp>
      <p:sp>
        <p:nvSpPr>
          <p:cNvPr id="4" name="Rectangle 3"/>
          <p:cNvSpPr/>
          <p:nvPr/>
        </p:nvSpPr>
        <p:spPr>
          <a:xfrm>
            <a:off x="709128" y="1786186"/>
            <a:ext cx="8197128" cy="391517"/>
          </a:xfrm>
          <a:prstGeom prst="rect">
            <a:avLst/>
          </a:prstGeom>
        </p:spPr>
        <p:txBody>
          <a:bodyPr wrap="square">
            <a:spAutoFit/>
          </a:bodyPr>
          <a:lstStyle/>
          <a:p>
            <a:pPr marL="86868" marR="1829" indent="-82296" defTabSz="329184">
              <a:lnSpc>
                <a:spcPct val="90000"/>
              </a:lnSpc>
              <a:spcBef>
                <a:spcPts val="155"/>
              </a:spcBef>
              <a:buFont typeface="Arial"/>
              <a:buChar char="•"/>
              <a:tabLst>
                <a:tab pos="86868" algn="l"/>
              </a:tabLst>
            </a:pPr>
            <a:endParaRPr lang="en-US" sz="2160" dirty="0">
              <a:solidFill>
                <a:schemeClr val="accent6">
                  <a:lumMod val="60000"/>
                  <a:lumOff val="40000"/>
                </a:schemeClr>
              </a:solidFill>
              <a:latin typeface="Calibri"/>
              <a:cs typeface="Calibri"/>
            </a:endParaRPr>
          </a:p>
        </p:txBody>
      </p:sp>
      <p:pic>
        <p:nvPicPr>
          <p:cNvPr id="7" name="Picture 6"/>
          <p:cNvPicPr>
            <a:picLocks noChangeAspect="1"/>
          </p:cNvPicPr>
          <p:nvPr/>
        </p:nvPicPr>
        <p:blipFill>
          <a:blip r:embed="rId2"/>
          <a:stretch>
            <a:fillRect/>
          </a:stretch>
        </p:blipFill>
        <p:spPr>
          <a:xfrm>
            <a:off x="786384" y="1368494"/>
            <a:ext cx="6858000" cy="3414961"/>
          </a:xfrm>
          <a:prstGeom prst="rect">
            <a:avLst/>
          </a:prstGeom>
        </p:spPr>
      </p:pic>
    </p:spTree>
    <p:extLst>
      <p:ext uri="{BB962C8B-B14F-4D97-AF65-F5344CB8AC3E}">
        <p14:creationId xmlns:p14="http://schemas.microsoft.com/office/powerpoint/2010/main" val="40817691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5491</Words>
  <Application>Microsoft Office PowerPoint</Application>
  <PresentationFormat>On-screen Show (16:9)</PresentationFormat>
  <Paragraphs>609</Paragraphs>
  <Slides>139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139</vt:i4>
      </vt:variant>
    </vt:vector>
  </HeadingPairs>
  <TitlesOfParts>
    <vt:vector size="149" baseType="lpstr">
      <vt:lpstr>-apple-system</vt:lpstr>
      <vt:lpstr>Arial</vt:lpstr>
      <vt:lpstr>Arial Unicode MS</vt:lpstr>
      <vt:lpstr>calibri</vt:lpstr>
      <vt:lpstr>calibri</vt:lpstr>
      <vt:lpstr>Calibri Light</vt:lpstr>
      <vt:lpstr>Consolas</vt:lpstr>
      <vt:lpstr>Roboto</vt:lpstr>
      <vt:lpstr>Wingdings</vt:lpstr>
      <vt:lpstr>Simple Light</vt:lpstr>
      <vt:lpstr>PowerPoint Presentation</vt:lpstr>
      <vt:lpstr>USER INTERFACE</vt:lpstr>
      <vt:lpstr>What is an XML Layout?</vt:lpstr>
      <vt:lpstr>XML Layouts /Containers</vt:lpstr>
      <vt:lpstr>1. Linear Layout</vt:lpstr>
      <vt:lpstr>Configure a LinearLayout</vt:lpstr>
      <vt:lpstr>Orientation</vt:lpstr>
      <vt:lpstr>Orientation indicates whether the LinearLayout  represents a row(HORIZONTAL) or a column (VERTICAL).</vt:lpstr>
      <vt:lpstr>Linear Layout: Fill Model</vt:lpstr>
      <vt:lpstr>PowerPoint Presentation</vt:lpstr>
      <vt:lpstr>It is used to proportionally assign space to widgets in a view. You set android:layout_weight to a value (1, 2, 3, …) to indicates what  proportion of the free space should go to that widget.</vt:lpstr>
      <vt:lpstr>Linear Layout: Gravity</vt:lpstr>
      <vt:lpstr>gravity vs. layout_gravity</vt:lpstr>
      <vt:lpstr>Linear Layout: Padding</vt:lpstr>
      <vt:lpstr>Linear Layout: Padding and Margin</vt:lpstr>
      <vt:lpstr>Linear Layout: Internal Margins Using Padding</vt:lpstr>
      <vt:lpstr>Linear Layout: (External) Marging</vt:lpstr>
      <vt:lpstr>Linear Layout Example:</vt:lpstr>
      <vt:lpstr>Constraint Layout</vt:lpstr>
      <vt:lpstr>Constraint Layout</vt:lpstr>
      <vt:lpstr>Constraint Layout</vt:lpstr>
      <vt:lpstr>Constraint Layout</vt:lpstr>
      <vt:lpstr>Constraint Layout</vt:lpstr>
      <vt:lpstr>Constraint Layout</vt:lpstr>
      <vt:lpstr>Constraint Layout</vt:lpstr>
      <vt:lpstr>Constraint Layout</vt:lpstr>
      <vt:lpstr>Constraint Layout</vt:lpstr>
      <vt:lpstr>Constraint Layout</vt:lpstr>
      <vt:lpstr>Constraint Layout</vt:lpstr>
      <vt:lpstr>Delete Constraint Layout</vt:lpstr>
      <vt:lpstr> Constraint Layout</vt:lpstr>
      <vt:lpstr> Constraint Layout</vt:lpstr>
      <vt:lpstr>Constraint Layout</vt:lpstr>
      <vt:lpstr>Table Layout</vt:lpstr>
      <vt:lpstr>Table Layout</vt:lpstr>
      <vt:lpstr>PowerPoint Presentation</vt:lpstr>
      <vt:lpstr>PowerPoint Presentation</vt:lpstr>
      <vt:lpstr>PowerPoint Presentation</vt:lpstr>
      <vt:lpstr>column a single widget can take up more than one  column by including the android:layout_span  property, indicating the number of columns the  widget spans</vt:lpstr>
      <vt:lpstr>PowerPoint Presentation</vt:lpstr>
      <vt:lpstr>By default, each column will be sized according to  the "natural" size of the widest widget in that column</vt:lpstr>
      <vt:lpstr>Exercise</vt:lpstr>
      <vt:lpstr>ScrollView Layout</vt:lpstr>
      <vt:lpstr>Example</vt:lpstr>
      <vt:lpstr>PowerPoint Presentation</vt:lpstr>
      <vt:lpstr>PowerPoint Presentation</vt:lpstr>
      <vt:lpstr>PowerPoint Presentation</vt:lpstr>
      <vt:lpstr>FrameLayout</vt:lpstr>
      <vt:lpstr>PowerPoint Presentation</vt:lpstr>
      <vt:lpstr>FrameLayout</vt:lpstr>
      <vt:lpstr>PowerPoint Presentation</vt:lpstr>
      <vt:lpstr>User Interface Screen elements</vt:lpstr>
      <vt:lpstr>Gradient</vt:lpstr>
      <vt:lpstr>The View Class</vt:lpstr>
      <vt:lpstr>Using Views</vt:lpstr>
      <vt:lpstr>Common operations of View</vt:lpstr>
      <vt:lpstr>Control View</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Basic Widgets</vt:lpstr>
      <vt:lpstr>ListView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ListView Custom Adapter-ArrayAdapter</vt:lpstr>
      <vt:lpstr>ListView Custom Adapter-BaseAdapter</vt:lpstr>
      <vt:lpstr>RecyclerView</vt:lpstr>
      <vt:lpstr>RecyclerView in activity_main.xml</vt:lpstr>
      <vt:lpstr>RecyclerView in person_item.xml</vt:lpstr>
      <vt:lpstr>RecyclerView Layout Manager</vt:lpstr>
      <vt:lpstr>RecyclerView Layout Manager</vt:lpstr>
      <vt:lpstr>RecyclerView Layout Manager</vt:lpstr>
      <vt:lpstr>RecyclerView Adapter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Alert DialogBox</vt:lpstr>
      <vt:lpstr>Alert DialogBox</vt:lpstr>
      <vt:lpstr>Custom DialogBox</vt:lpstr>
      <vt:lpstr>note_edit_view.xml</vt:lpstr>
      <vt:lpstr>note_edit_view.xml</vt:lpstr>
      <vt:lpstr>note_edit_view.xml</vt:lpstr>
      <vt:lpstr>note_edit_view.xml</vt:lpstr>
      <vt:lpstr>Custom Dialogbox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dc:creator>Hiten</dc:creator>
  <cp:lastModifiedBy>Hiten</cp:lastModifiedBy>
  <cp:revision>122</cp:revision>
  <dcterms:modified xsi:type="dcterms:W3CDTF">2024-09-18T06:09:35Z</dcterms:modified>
</cp:coreProperties>
</file>